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7" r:id="rId2"/>
    <p:sldId id="257" r:id="rId3"/>
    <p:sldId id="259" r:id="rId4"/>
    <p:sldId id="260" r:id="rId5"/>
    <p:sldId id="256" r:id="rId6"/>
    <p:sldId id="261" r:id="rId7"/>
    <p:sldId id="280" r:id="rId8"/>
    <p:sldId id="265" r:id="rId9"/>
    <p:sldId id="262" r:id="rId10"/>
    <p:sldId id="281" r:id="rId11"/>
    <p:sldId id="282" r:id="rId12"/>
    <p:sldId id="264" r:id="rId13"/>
    <p:sldId id="263" r:id="rId14"/>
    <p:sldId id="266" r:id="rId15"/>
    <p:sldId id="267"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0D941-0B29-4351-823A-4AC2BE8BC61B}" type="datetimeFigureOut">
              <a:rPr lang="en-US" smtClean="0"/>
              <a:pPr/>
              <a:t>4/15/2017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73593-CF03-4EBB-9122-E938D23130E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03D97-5FD5-492D-ADA0-8EEB21BFEE65}" type="datetime1">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21D26F-ECD8-4654-8A8A-31250142ED90}" type="datetime1">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41942E-4F62-4D1C-85CD-22740C65B8F0}" type="datetime1">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C8F78-E433-45F1-8B78-43390F2CF236}" type="datetime1">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16A90E-2D3E-43B5-A15E-EC00ABDD13B4}" type="datetime1">
              <a:rPr lang="en-US" smtClean="0"/>
              <a:pPr/>
              <a:t>4/15/2017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B3617-6309-4E1F-B6E4-95E0FD6FC5AA}" type="datetime1">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61F75C-8EE6-46BF-806C-918799AAB332}" type="datetime1">
              <a:rPr lang="en-US" smtClean="0"/>
              <a:pPr/>
              <a:t>4/15/2017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D31A7C5-B1D6-46DC-A9B8-B7267298F247}" type="datetime1">
              <a:rPr lang="en-US" smtClean="0"/>
              <a:pPr/>
              <a:t>4/15/2017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8AFFF-28E8-4797-96F6-678287E701ED}" type="datetime1">
              <a:rPr lang="en-US" smtClean="0"/>
              <a:pPr/>
              <a:t>4/15/2017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27800-0062-46BC-8D40-8C03C5FF3242}" type="datetime1">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55D48-43A2-4358-96D3-66D34E20978F}" type="datetime1">
              <a:rPr lang="en-US" smtClean="0"/>
              <a:pPr/>
              <a:t>4/15/2017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3556E-146A-4CA2-812B-F6B9DDE55D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13A35-29F0-419D-82DC-99A99F390DCF}" type="datetime1">
              <a:rPr lang="en-US" smtClean="0"/>
              <a:pPr/>
              <a:t>4/15/2017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3556E-146A-4CA2-812B-F6B9DDE55D4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6.wmf"/><Relationship Id="rId7" Type="http://schemas.openxmlformats.org/officeDocument/2006/relationships/image" Target="../media/image10.gi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229600" cy="2209800"/>
          </a:xfrm>
        </p:spPr>
        <p:txBody>
          <a:bodyPr>
            <a:normAutofit/>
          </a:bodyPr>
          <a:lstStyle/>
          <a:p>
            <a:r>
              <a:rPr lang="cs-CZ"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INFRA RED ABSORPTION SPECTROSCOPY</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r>
            <a:b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
        <p:nvSpPr>
          <p:cNvPr id="4" name="Slide Number Placeholder 3"/>
          <p:cNvSpPr>
            <a:spLocks noGrp="1"/>
          </p:cNvSpPr>
          <p:nvPr>
            <p:ph type="sldNum" sz="quarter" idx="12"/>
          </p:nvPr>
        </p:nvSpPr>
        <p:spPr/>
        <p:txBody>
          <a:bodyPr/>
          <a:lstStyle/>
          <a:p>
            <a:fld id="{ADA3556E-146A-4CA2-812B-F6B9DDE55D47}" type="slidenum">
              <a:rPr lang="en-US" smtClean="0"/>
              <a:pPr/>
              <a:t>1</a:t>
            </a:fld>
            <a:endParaRPr lang="en-US"/>
          </a:p>
        </p:txBody>
      </p:sp>
      <p:pic>
        <p:nvPicPr>
          <p:cNvPr id="5" name="Picture 4" descr="Bromomethane.gif"/>
          <p:cNvPicPr>
            <a:picLocks noChangeAspect="1"/>
          </p:cNvPicPr>
          <p:nvPr/>
        </p:nvPicPr>
        <p:blipFill>
          <a:blip r:embed="rId2"/>
          <a:stretch>
            <a:fillRect/>
          </a:stretch>
        </p:blipFill>
        <p:spPr>
          <a:xfrm>
            <a:off x="3352800" y="3200400"/>
            <a:ext cx="2342042"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0034" y="285728"/>
            <a:ext cx="8072494" cy="6740307"/>
          </a:xfrm>
          <a:prstGeom prst="rect">
            <a:avLst/>
          </a:prstGeom>
        </p:spPr>
        <p:txBody>
          <a:bodyPr wrap="square">
            <a:spAutoFit/>
          </a:bodyPr>
          <a:lstStyle/>
          <a:p>
            <a:pPr algn="l"/>
            <a:r>
              <a:rPr lang="en-US" dirty="0" smtClean="0"/>
              <a:t>Michelson Interferometer</a:t>
            </a:r>
          </a:p>
          <a:p>
            <a:pPr algn="l"/>
            <a:r>
              <a:rPr lang="en-US" dirty="0" smtClean="0"/>
              <a:t>The Michelson interferometer, which is the core of FTIR spectrometers, is used to split one beam of light into two so that the paths of the two beams are different. Then the Michelson interferometer recombines the two beams and conducts them into the detector where the difference of the intensity of these two beams are measured as a function of the difference of the paths. </a:t>
            </a:r>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endParaRPr lang="en-US" dirty="0" smtClean="0"/>
          </a:p>
          <a:p>
            <a:pPr algn="l"/>
            <a:r>
              <a:rPr lang="en-US" dirty="0" smtClean="0"/>
              <a:t> schematic of the Michelson Interferometer.</a:t>
            </a:r>
          </a:p>
          <a:p>
            <a:pPr algn="l"/>
            <a:r>
              <a:rPr lang="en-US" dirty="0" smtClean="0"/>
              <a:t/>
            </a:r>
            <a:br>
              <a:rPr lang="en-US" dirty="0" smtClean="0"/>
            </a:br>
            <a:endParaRPr lang="ar-IQ" dirty="0"/>
          </a:p>
        </p:txBody>
      </p:sp>
      <p:pic>
        <p:nvPicPr>
          <p:cNvPr id="4" name="Picture 2" descr="https://chem.libretexts.org/@api/deki/files/43689/BeamsplitterCorrected.png?revision=2"/>
          <p:cNvPicPr>
            <a:picLocks noChangeAspect="1" noChangeArrowheads="1"/>
          </p:cNvPicPr>
          <p:nvPr/>
        </p:nvPicPr>
        <p:blipFill>
          <a:blip r:embed="rId2"/>
          <a:srcRect/>
          <a:stretch>
            <a:fillRect/>
          </a:stretch>
        </p:blipFill>
        <p:spPr bwMode="auto">
          <a:xfrm>
            <a:off x="4724400" y="2362200"/>
            <a:ext cx="3786206" cy="2971800"/>
          </a:xfrm>
          <a:prstGeom prst="rect">
            <a:avLst/>
          </a:prstGeom>
          <a:noFill/>
          <a:ln>
            <a:solidFill>
              <a:srgbClr val="FF0000"/>
            </a:solidFill>
          </a:ln>
        </p:spPr>
      </p:pic>
      <p:pic>
        <p:nvPicPr>
          <p:cNvPr id="5" name="Picture 4" descr="IR Spectroscopy"/>
          <p:cNvPicPr>
            <a:picLocks noChangeAspect="1" noChangeArrowheads="1"/>
          </p:cNvPicPr>
          <p:nvPr/>
        </p:nvPicPr>
        <p:blipFill>
          <a:blip r:embed="rId3"/>
          <a:srcRect t="65000"/>
          <a:stretch>
            <a:fillRect/>
          </a:stretch>
        </p:blipFill>
        <p:spPr bwMode="auto">
          <a:xfrm>
            <a:off x="5715000" y="5791200"/>
            <a:ext cx="2895600" cy="760085"/>
          </a:xfrm>
          <a:prstGeom prst="rect">
            <a:avLst/>
          </a:prstGeom>
          <a:noFill/>
        </p:spPr>
      </p:pic>
      <p:pic>
        <p:nvPicPr>
          <p:cNvPr id="6" name="Picture 2" descr="https://upload.wikimedia.org/wikipedia/commons/thumb/7/7e/Beam-splitter.png/800px-Beam-splitter.png"/>
          <p:cNvPicPr>
            <a:picLocks noChangeAspect="1" noChangeArrowheads="1"/>
          </p:cNvPicPr>
          <p:nvPr/>
        </p:nvPicPr>
        <p:blipFill>
          <a:blip r:embed="rId4"/>
          <a:srcRect l="15875" t="6906" r="10125" b="10589"/>
          <a:stretch>
            <a:fillRect/>
          </a:stretch>
        </p:blipFill>
        <p:spPr bwMode="auto">
          <a:xfrm>
            <a:off x="304800" y="2362200"/>
            <a:ext cx="3962400" cy="2998573"/>
          </a:xfrm>
          <a:prstGeom prst="rect">
            <a:avLst/>
          </a:prstGeom>
          <a:noFill/>
          <a:ln>
            <a:solidFill>
              <a:srgbClr val="0000FF"/>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11</a:t>
            </a:fld>
            <a:endParaRPr lang="en-US"/>
          </a:p>
        </p:txBody>
      </p:sp>
      <p:pic>
        <p:nvPicPr>
          <p:cNvPr id="2050" name="Picture 2"/>
          <p:cNvPicPr>
            <a:picLocks noChangeAspect="1" noChangeArrowheads="1"/>
          </p:cNvPicPr>
          <p:nvPr/>
        </p:nvPicPr>
        <p:blipFill>
          <a:blip r:embed="rId2"/>
          <a:srcRect/>
          <a:stretch>
            <a:fillRect/>
          </a:stretch>
        </p:blipFill>
        <p:spPr bwMode="auto">
          <a:xfrm>
            <a:off x="1600200" y="381000"/>
            <a:ext cx="6019800" cy="5933544"/>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128792" cy="5740033"/>
          </a:xfrm>
          <a:prstGeom prst="rect">
            <a:avLst/>
          </a:prstGeom>
        </p:spPr>
        <p:txBody>
          <a:bodyPr wrap="square">
            <a:spAutoFit/>
          </a:bodyPr>
          <a:lstStyle/>
          <a:p>
            <a:pPr lvl="0"/>
            <a:r>
              <a:rPr lang="tr-TR" sz="50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Applications of FT-IR</a:t>
            </a:r>
          </a:p>
          <a:p>
            <a:pPr lvl="0"/>
            <a:endParaRPr lang="tr-TR" sz="12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Pharmaceutical research</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Forensic </a:t>
            </a:r>
            <a:r>
              <a:rPr lang="en-US" sz="2800" dirty="0">
                <a:solidFill>
                  <a:srgbClr val="002060"/>
                </a:solidFill>
                <a:latin typeface="Times New Roman" pitchFamily="18" charset="0"/>
                <a:cs typeface="Times New Roman" pitchFamily="18" charset="0"/>
              </a:rPr>
              <a:t>investigations </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Polymer </a:t>
            </a:r>
            <a:r>
              <a:rPr lang="en-US" sz="2800" dirty="0">
                <a:solidFill>
                  <a:srgbClr val="002060"/>
                </a:solidFill>
                <a:latin typeface="Times New Roman" pitchFamily="18" charset="0"/>
                <a:cs typeface="Times New Roman" pitchFamily="18" charset="0"/>
              </a:rPr>
              <a:t>analysis </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Lubricant </a:t>
            </a:r>
            <a:r>
              <a:rPr lang="en-US" sz="2800" dirty="0">
                <a:solidFill>
                  <a:srgbClr val="002060"/>
                </a:solidFill>
                <a:latin typeface="Times New Roman" pitchFamily="18" charset="0"/>
                <a:cs typeface="Times New Roman" pitchFamily="18" charset="0"/>
              </a:rPr>
              <a:t>formulation and fuel </a:t>
            </a:r>
            <a:r>
              <a:rPr lang="en-US" sz="2800" dirty="0" smtClean="0">
                <a:solidFill>
                  <a:srgbClr val="002060"/>
                </a:solidFill>
                <a:latin typeface="Times New Roman" pitchFamily="18" charset="0"/>
                <a:cs typeface="Times New Roman" pitchFamily="18" charset="0"/>
              </a:rPr>
              <a:t>additives</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Foods research</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Quality </a:t>
            </a:r>
            <a:r>
              <a:rPr lang="en-US" sz="2800" dirty="0">
                <a:solidFill>
                  <a:srgbClr val="002060"/>
                </a:solidFill>
                <a:latin typeface="Times New Roman" pitchFamily="18" charset="0"/>
                <a:cs typeface="Times New Roman" pitchFamily="18" charset="0"/>
              </a:rPr>
              <a:t>assurance and control </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Environmental </a:t>
            </a:r>
            <a:r>
              <a:rPr lang="en-US" sz="2800" dirty="0">
                <a:solidFill>
                  <a:srgbClr val="002060"/>
                </a:solidFill>
                <a:latin typeface="Times New Roman" pitchFamily="18" charset="0"/>
                <a:cs typeface="Times New Roman" pitchFamily="18" charset="0"/>
              </a:rPr>
              <a:t>and water quality analysis methods </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r>
              <a:rPr lang="en-US" sz="2800" dirty="0" smtClean="0">
                <a:solidFill>
                  <a:srgbClr val="002060"/>
                </a:solidFill>
                <a:latin typeface="Times New Roman" pitchFamily="18" charset="0"/>
                <a:cs typeface="Times New Roman" pitchFamily="18" charset="0"/>
              </a:rPr>
              <a:t>Biochemical </a:t>
            </a:r>
            <a:r>
              <a:rPr lang="en-US" sz="2800" dirty="0">
                <a:solidFill>
                  <a:srgbClr val="002060"/>
                </a:solidFill>
                <a:latin typeface="Times New Roman" pitchFamily="18" charset="0"/>
                <a:cs typeface="Times New Roman" pitchFamily="18" charset="0"/>
              </a:rPr>
              <a:t>and biomedical </a:t>
            </a:r>
            <a:r>
              <a:rPr lang="en-US" sz="2800" dirty="0" smtClean="0">
                <a:solidFill>
                  <a:srgbClr val="002060"/>
                </a:solidFill>
                <a:latin typeface="Times New Roman" pitchFamily="18" charset="0"/>
                <a:cs typeface="Times New Roman" pitchFamily="18" charset="0"/>
              </a:rPr>
              <a:t>research</a:t>
            </a:r>
            <a:endParaRPr lang="tr-TR" sz="2800" dirty="0" smtClean="0">
              <a:solidFill>
                <a:srgbClr val="002060"/>
              </a:solidFill>
              <a:latin typeface="Times New Roman" pitchFamily="18" charset="0"/>
              <a:cs typeface="Times New Roman" pitchFamily="18" charset="0"/>
            </a:endParaRPr>
          </a:p>
          <a:p>
            <a:r>
              <a:rPr lang="en-US" sz="2800" dirty="0" smtClean="0">
                <a:solidFill>
                  <a:srgbClr val="002060"/>
                </a:solidFill>
                <a:latin typeface="Times New Roman" pitchFamily="18" charset="0"/>
                <a:cs typeface="Times New Roman" pitchFamily="18" charset="0"/>
              </a:rPr>
              <a:t>     </a:t>
            </a:r>
            <a:r>
              <a:rPr lang="tr-TR" sz="2800" dirty="0" smtClean="0">
                <a:solidFill>
                  <a:srgbClr val="002060"/>
                </a:solidFill>
                <a:latin typeface="Times New Roman" pitchFamily="18" charset="0"/>
                <a:cs typeface="Times New Roman" pitchFamily="18" charset="0"/>
              </a:rPr>
              <a:t>c</a:t>
            </a:r>
            <a:r>
              <a:rPr lang="en-US" sz="2800" dirty="0" err="1" smtClean="0">
                <a:solidFill>
                  <a:srgbClr val="002060"/>
                </a:solidFill>
                <a:latin typeface="Times New Roman" pitchFamily="18" charset="0"/>
                <a:cs typeface="Times New Roman" pitchFamily="18" charset="0"/>
              </a:rPr>
              <a:t>oatings</a:t>
            </a:r>
            <a:r>
              <a:rPr lang="en-US" sz="2800" dirty="0" smtClean="0">
                <a:solidFill>
                  <a:srgbClr val="002060"/>
                </a:solidFill>
                <a:latin typeface="Times New Roman" pitchFamily="18" charset="0"/>
                <a:cs typeface="Times New Roman" pitchFamily="18" charset="0"/>
              </a:rPr>
              <a:t> and surfactants</a:t>
            </a:r>
            <a:endParaRPr lang="tr-TR" sz="2800" dirty="0" smtClean="0">
              <a:solidFill>
                <a:srgbClr val="002060"/>
              </a:solidFill>
              <a:latin typeface="Times New Roman" pitchFamily="18" charset="0"/>
              <a:cs typeface="Times New Roman" pitchFamily="18" charset="0"/>
            </a:endParaRPr>
          </a:p>
          <a:p>
            <a:pPr marL="457200" lvl="0" indent="-457200">
              <a:buClr>
                <a:schemeClr val="accent2">
                  <a:lumMod val="50000"/>
                </a:schemeClr>
              </a:buClr>
              <a:buFont typeface="Wingdings" pitchFamily="2" charset="2"/>
              <a:buChar char="v"/>
            </a:pPr>
            <a:endParaRPr lang="tr-TR" sz="2800" dirty="0">
              <a:solidFill>
                <a:srgbClr val="00206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ADA3556E-146A-4CA2-812B-F6B9DDE55D47}"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136903" cy="3539430"/>
          </a:xfrm>
          <a:prstGeom prst="rect">
            <a:avLst/>
          </a:prstGeom>
        </p:spPr>
        <p:txBody>
          <a:bodyPr wrap="square">
            <a:spAutoFit/>
          </a:bodyPr>
          <a:lstStyle/>
          <a:p>
            <a:r>
              <a:rPr lang="tr-TR"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Sample </a:t>
            </a:r>
            <a:r>
              <a:rPr lang="tr-TR" sz="4400"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Preparation</a:t>
            </a:r>
            <a:endParaRPr lang="tr-TR" sz="4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tr-TR" b="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p>
            <a:pPr marL="457200" indent="-457200">
              <a:buFont typeface="Wingdings" pitchFamily="2" charset="2"/>
              <a:buChar char="Ø"/>
            </a:pPr>
            <a:r>
              <a:rPr lang="tr-TR" dirty="0">
                <a:solidFill>
                  <a:srgbClr val="002060"/>
                </a:solidFill>
                <a:latin typeface="Times New Roman" pitchFamily="18" charset="0"/>
                <a:cs typeface="Times New Roman" pitchFamily="18" charset="0"/>
              </a:rPr>
              <a:t>Gaseous </a:t>
            </a:r>
            <a:r>
              <a:rPr lang="tr-TR" dirty="0" smtClean="0">
                <a:solidFill>
                  <a:srgbClr val="002060"/>
                </a:solidFill>
                <a:latin typeface="Times New Roman" pitchFamily="18" charset="0"/>
                <a:cs typeface="Times New Roman" pitchFamily="18" charset="0"/>
              </a:rPr>
              <a:t>samples</a:t>
            </a:r>
            <a:endParaRPr lang="tr-TR" dirty="0">
              <a:solidFill>
                <a:srgbClr val="002060"/>
              </a:solidFill>
              <a:latin typeface="Times New Roman" pitchFamily="18" charset="0"/>
              <a:cs typeface="Times New Roman" pitchFamily="18" charset="0"/>
            </a:endParaRPr>
          </a:p>
          <a:p>
            <a:r>
              <a:rPr lang="tr-TR" dirty="0">
                <a:solidFill>
                  <a:srgbClr val="002060"/>
                </a:solidFill>
                <a:latin typeface="Times New Roman" pitchFamily="18" charset="0"/>
                <a:cs typeface="Times New Roman" pitchFamily="18" charset="0"/>
              </a:rPr>
              <a:t>L</a:t>
            </a:r>
            <a:r>
              <a:rPr lang="tr-TR" dirty="0" smtClean="0">
                <a:solidFill>
                  <a:srgbClr val="002060"/>
                </a:solidFill>
                <a:latin typeface="Times New Roman" pitchFamily="18" charset="0"/>
                <a:cs typeface="Times New Roman" pitchFamily="18" charset="0"/>
              </a:rPr>
              <a:t>ong pathlength </a:t>
            </a:r>
            <a:r>
              <a:rPr lang="tr-TR" dirty="0">
                <a:solidFill>
                  <a:srgbClr val="002060"/>
                </a:solidFill>
                <a:latin typeface="Times New Roman" pitchFamily="18" charset="0"/>
                <a:cs typeface="Times New Roman" pitchFamily="18" charset="0"/>
              </a:rPr>
              <a:t>to compensate for the </a:t>
            </a:r>
            <a:endParaRPr lang="tr-TR" dirty="0" smtClean="0">
              <a:solidFill>
                <a:srgbClr val="002060"/>
              </a:solidFill>
              <a:latin typeface="Times New Roman" pitchFamily="18" charset="0"/>
              <a:cs typeface="Times New Roman" pitchFamily="18" charset="0"/>
            </a:endParaRPr>
          </a:p>
          <a:p>
            <a:r>
              <a:rPr lang="tr-TR" dirty="0" smtClean="0">
                <a:solidFill>
                  <a:srgbClr val="002060"/>
                </a:solidFill>
                <a:latin typeface="Times New Roman" pitchFamily="18" charset="0"/>
                <a:cs typeface="Times New Roman" pitchFamily="18" charset="0"/>
              </a:rPr>
              <a:t>diluteness </a:t>
            </a:r>
            <a:endParaRPr lang="en-US" dirty="0" smtClean="0">
              <a:solidFill>
                <a:srgbClr val="002060"/>
              </a:solidFill>
              <a:latin typeface="Times New Roman" pitchFamily="18" charset="0"/>
              <a:cs typeface="Times New Roman" pitchFamily="18" charset="0"/>
            </a:endParaRPr>
          </a:p>
          <a:p>
            <a:endParaRPr lang="tr-TR" dirty="0" smtClean="0">
              <a:solidFill>
                <a:srgbClr val="002060"/>
              </a:solidFill>
              <a:latin typeface="Times New Roman" pitchFamily="18" charset="0"/>
              <a:cs typeface="Times New Roman" pitchFamily="18" charset="0"/>
            </a:endParaRPr>
          </a:p>
          <a:p>
            <a:pPr marL="457200" indent="-457200">
              <a:buFont typeface="Wingdings" pitchFamily="2" charset="2"/>
              <a:buChar char="Ø"/>
            </a:pPr>
            <a:r>
              <a:rPr lang="tr-TR" dirty="0" smtClean="0">
                <a:solidFill>
                  <a:srgbClr val="002060"/>
                </a:solidFill>
                <a:latin typeface="Times New Roman" pitchFamily="18" charset="0"/>
                <a:cs typeface="Times New Roman" pitchFamily="18" charset="0"/>
              </a:rPr>
              <a:t>Liquid samples</a:t>
            </a:r>
          </a:p>
          <a:p>
            <a:pPr>
              <a:buNone/>
            </a:pPr>
            <a:r>
              <a:rPr lang="tr-TR" dirty="0" smtClean="0">
                <a:solidFill>
                  <a:srgbClr val="002060"/>
                </a:solidFill>
                <a:latin typeface="Times New Roman" pitchFamily="18" charset="0"/>
                <a:cs typeface="Times New Roman" pitchFamily="18" charset="0"/>
              </a:rPr>
              <a:t>Can be sandwiched between two plates of a salt</a:t>
            </a:r>
          </a:p>
          <a:p>
            <a:pPr marL="914400" lvl="1" indent="-457200">
              <a:buClr>
                <a:schemeClr val="accent2">
                  <a:lumMod val="50000"/>
                </a:schemeClr>
              </a:buClr>
              <a:buFont typeface="Arial" pitchFamily="34" charset="0"/>
              <a:buChar char="•"/>
            </a:pPr>
            <a:r>
              <a:rPr lang="tr-TR" dirty="0" smtClean="0">
                <a:solidFill>
                  <a:srgbClr val="002060"/>
                </a:solidFill>
                <a:latin typeface="Times New Roman" pitchFamily="18" charset="0"/>
                <a:cs typeface="Times New Roman" pitchFamily="18" charset="0"/>
              </a:rPr>
              <a:t>sodium chloride </a:t>
            </a:r>
            <a:endParaRPr lang="tr-TR" dirty="0">
              <a:solidFill>
                <a:srgbClr val="002060"/>
              </a:solidFill>
              <a:latin typeface="Times New Roman" pitchFamily="18" charset="0"/>
              <a:cs typeface="Times New Roman" pitchFamily="18" charset="0"/>
            </a:endParaRPr>
          </a:p>
          <a:p>
            <a:pPr marL="914400" lvl="1" indent="-457200">
              <a:buClr>
                <a:schemeClr val="accent2">
                  <a:lumMod val="50000"/>
                </a:schemeClr>
              </a:buClr>
              <a:buFont typeface="Arial" pitchFamily="34" charset="0"/>
              <a:buChar char="•"/>
            </a:pPr>
            <a:r>
              <a:rPr lang="tr-TR" dirty="0" smtClean="0">
                <a:solidFill>
                  <a:srgbClr val="002060"/>
                </a:solidFill>
                <a:latin typeface="Times New Roman" pitchFamily="18" charset="0"/>
                <a:cs typeface="Times New Roman" pitchFamily="18" charset="0"/>
              </a:rPr>
              <a:t>potassium bromide </a:t>
            </a:r>
          </a:p>
          <a:p>
            <a:pPr marL="914400" lvl="1" indent="-457200">
              <a:buClr>
                <a:schemeClr val="accent2">
                  <a:lumMod val="50000"/>
                </a:schemeClr>
              </a:buClr>
              <a:buFont typeface="Arial" pitchFamily="34" charset="0"/>
              <a:buChar char="•"/>
            </a:pPr>
            <a:r>
              <a:rPr lang="tr-TR" dirty="0" smtClean="0">
                <a:solidFill>
                  <a:srgbClr val="002060"/>
                </a:solidFill>
                <a:latin typeface="Times New Roman" pitchFamily="18" charset="0"/>
                <a:cs typeface="Times New Roman" pitchFamily="18" charset="0"/>
              </a:rPr>
              <a:t>calcium fluoride</a:t>
            </a:r>
            <a:endParaRPr lang="tr-TR"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381000" y="4191000"/>
            <a:ext cx="3600970" cy="1754326"/>
          </a:xfrm>
          <a:prstGeom prst="rect">
            <a:avLst/>
          </a:prstGeom>
        </p:spPr>
        <p:txBody>
          <a:bodyPr wrap="square">
            <a:spAutoFit/>
          </a:bodyPr>
          <a:lstStyle/>
          <a:p>
            <a:pPr marL="457200" indent="-457200">
              <a:buFont typeface="Wingdings" pitchFamily="2" charset="2"/>
              <a:buChar char="Ø"/>
            </a:pPr>
            <a:r>
              <a:rPr lang="tr-TR" dirty="0" smtClean="0">
                <a:solidFill>
                  <a:srgbClr val="002060"/>
                </a:solidFill>
                <a:latin typeface="Times New Roman" pitchFamily="18" charset="0"/>
                <a:cs typeface="Times New Roman" pitchFamily="18" charset="0"/>
              </a:rPr>
              <a:t>Solids</a:t>
            </a:r>
            <a:endParaRPr lang="tr-TR" dirty="0">
              <a:solidFill>
                <a:srgbClr val="002060"/>
              </a:solidFill>
              <a:latin typeface="Times New Roman" pitchFamily="18" charset="0"/>
              <a:cs typeface="Times New Roman" pitchFamily="18" charset="0"/>
            </a:endParaRPr>
          </a:p>
          <a:p>
            <a:pPr marL="914400" lvl="1" indent="-457200">
              <a:buClr>
                <a:schemeClr val="accent2">
                  <a:lumMod val="50000"/>
                </a:schemeClr>
              </a:buClr>
              <a:buFont typeface="Arial" pitchFamily="34" charset="0"/>
              <a:buChar char="•"/>
            </a:pPr>
            <a:r>
              <a:rPr lang="tr-TR" dirty="0">
                <a:solidFill>
                  <a:srgbClr val="002060"/>
                </a:solidFill>
                <a:latin typeface="Times New Roman" pitchFamily="18" charset="0"/>
                <a:cs typeface="Times New Roman" pitchFamily="18" charset="0"/>
              </a:rPr>
              <a:t>KBr </a:t>
            </a:r>
            <a:r>
              <a:rPr lang="tr-TR" dirty="0" smtClean="0">
                <a:solidFill>
                  <a:srgbClr val="002060"/>
                </a:solidFill>
                <a:latin typeface="Times New Roman" pitchFamily="18" charset="0"/>
                <a:cs typeface="Times New Roman" pitchFamily="18" charset="0"/>
              </a:rPr>
              <a:t>pellet</a:t>
            </a:r>
          </a:p>
          <a:p>
            <a:pPr marL="914400" lvl="1" indent="-457200">
              <a:buClr>
                <a:schemeClr val="accent2">
                  <a:lumMod val="50000"/>
                </a:schemeClr>
              </a:buClr>
              <a:buFont typeface="Arial" pitchFamily="34" charset="0"/>
              <a:buChar char="•"/>
            </a:pPr>
            <a:r>
              <a:rPr lang="tr-TR" dirty="0" smtClean="0">
                <a:solidFill>
                  <a:srgbClr val="002060"/>
                </a:solidFill>
                <a:latin typeface="Times New Roman" pitchFamily="18" charset="0"/>
                <a:cs typeface="Times New Roman" pitchFamily="18" charset="0"/>
              </a:rPr>
              <a:t>Nujol mull</a:t>
            </a:r>
          </a:p>
          <a:p>
            <a:pPr marL="914400" lvl="1" indent="-457200">
              <a:buClr>
                <a:schemeClr val="accent2">
                  <a:lumMod val="50000"/>
                </a:schemeClr>
              </a:buClr>
              <a:buFont typeface="Arial" pitchFamily="34" charset="0"/>
              <a:buChar char="•"/>
            </a:pPr>
            <a:r>
              <a:rPr lang="tr-TR" dirty="0" smtClean="0">
                <a:solidFill>
                  <a:srgbClr val="002060"/>
                </a:solidFill>
                <a:latin typeface="Times New Roman" pitchFamily="18" charset="0"/>
                <a:cs typeface="Times New Roman" pitchFamily="18" charset="0"/>
              </a:rPr>
              <a:t>Dissolving </a:t>
            </a:r>
            <a:r>
              <a:rPr lang="tr-TR" dirty="0">
                <a:solidFill>
                  <a:srgbClr val="002060"/>
                </a:solidFill>
                <a:latin typeface="Times New Roman" pitchFamily="18" charset="0"/>
                <a:cs typeface="Times New Roman" pitchFamily="18" charset="0"/>
              </a:rPr>
              <a:t>in </a:t>
            </a:r>
            <a:r>
              <a:rPr lang="tr-TR" dirty="0" smtClean="0">
                <a:solidFill>
                  <a:srgbClr val="002060"/>
                </a:solidFill>
                <a:latin typeface="Times New Roman" pitchFamily="18" charset="0"/>
                <a:cs typeface="Times New Roman" pitchFamily="18" charset="0"/>
              </a:rPr>
              <a:t>organic solvent(CCl</a:t>
            </a:r>
            <a:r>
              <a:rPr lang="tr-TR" baseline="-25000" dirty="0" smtClean="0">
                <a:solidFill>
                  <a:srgbClr val="002060"/>
                </a:solidFill>
                <a:latin typeface="Times New Roman" pitchFamily="18" charset="0"/>
                <a:cs typeface="Times New Roman" pitchFamily="18" charset="0"/>
              </a:rPr>
              <a:t>4</a:t>
            </a:r>
            <a:r>
              <a:rPr lang="tr-TR" dirty="0" smtClean="0">
                <a:solidFill>
                  <a:srgbClr val="002060"/>
                </a:solidFill>
                <a:latin typeface="Times New Roman" pitchFamily="18" charset="0"/>
                <a:cs typeface="Times New Roman" pitchFamily="18" charset="0"/>
              </a:rPr>
              <a:t>)</a:t>
            </a:r>
            <a:endParaRPr lang="tr-TR" dirty="0">
              <a:solidFill>
                <a:srgbClr val="002060"/>
              </a:solidFill>
              <a:latin typeface="Times New Roman" pitchFamily="18" charset="0"/>
              <a:cs typeface="Times New Roman" pitchFamily="18" charset="0"/>
            </a:endParaRPr>
          </a:p>
          <a:p>
            <a:endParaRPr lang="tr-TR" dirty="0">
              <a:solidFill>
                <a:srgbClr val="002060"/>
              </a:solidFill>
              <a:latin typeface="Times New Roman" pitchFamily="18" charset="0"/>
              <a:cs typeface="Times New Roman" pitchFamily="18" charset="0"/>
            </a:endParaRPr>
          </a:p>
        </p:txBody>
      </p:sp>
      <p:pic>
        <p:nvPicPr>
          <p:cNvPr id="4" name="Picture 2" descr="F:\p71_new_port-a-press.jpg"/>
          <p:cNvPicPr>
            <a:picLocks noChangeAspect="1" noChangeArrowheads="1"/>
          </p:cNvPicPr>
          <p:nvPr/>
        </p:nvPicPr>
        <p:blipFill>
          <a:blip r:embed="rId2"/>
          <a:srcRect/>
          <a:stretch>
            <a:fillRect/>
          </a:stretch>
        </p:blipFill>
        <p:spPr bwMode="auto">
          <a:xfrm>
            <a:off x="6553200" y="533400"/>
            <a:ext cx="1600200" cy="189660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ADA3556E-146A-4CA2-812B-F6B9DDE55D47}" type="slidenum">
              <a:rPr lang="en-US" smtClean="0"/>
              <a:pPr/>
              <a:t>13</a:t>
            </a:fld>
            <a:endParaRPr lang="en-US"/>
          </a:p>
        </p:txBody>
      </p:sp>
      <p:sp>
        <p:nvSpPr>
          <p:cNvPr id="7" name="Rectangle 6"/>
          <p:cNvSpPr/>
          <p:nvPr/>
        </p:nvSpPr>
        <p:spPr>
          <a:xfrm>
            <a:off x="381000" y="5943600"/>
            <a:ext cx="3600970" cy="646331"/>
          </a:xfrm>
          <a:prstGeom prst="rect">
            <a:avLst/>
          </a:prstGeom>
        </p:spPr>
        <p:txBody>
          <a:bodyPr wrap="square">
            <a:spAutoFit/>
          </a:bodyPr>
          <a:lstStyle/>
          <a:p>
            <a:pPr marL="457200" indent="-457200">
              <a:buFont typeface="Wingdings" pitchFamily="2" charset="2"/>
              <a:buChar char="Ø"/>
            </a:pPr>
            <a:r>
              <a:rPr lang="en-US" dirty="0" smtClean="0">
                <a:solidFill>
                  <a:srgbClr val="002060"/>
                </a:solidFill>
                <a:latin typeface="Times New Roman" pitchFamily="18" charset="0"/>
                <a:cs typeface="Times New Roman" pitchFamily="18" charset="0"/>
              </a:rPr>
              <a:t>ATR</a:t>
            </a:r>
            <a:endParaRPr lang="tr-TR" dirty="0">
              <a:solidFill>
                <a:srgbClr val="002060"/>
              </a:solidFill>
              <a:latin typeface="Times New Roman" pitchFamily="18" charset="0"/>
              <a:cs typeface="Times New Roman" pitchFamily="18" charset="0"/>
            </a:endParaRPr>
          </a:p>
          <a:p>
            <a:endParaRPr lang="tr-TR"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srcRect/>
          <a:stretch>
            <a:fillRect/>
          </a:stretch>
        </p:blipFill>
        <p:spPr bwMode="auto">
          <a:xfrm>
            <a:off x="3886200" y="4343400"/>
            <a:ext cx="4710111" cy="21234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14</a:t>
            </a:fld>
            <a:endParaRPr lang="en-US"/>
          </a:p>
        </p:txBody>
      </p:sp>
      <p:pic>
        <p:nvPicPr>
          <p:cNvPr id="3" name="Picture 2051"/>
          <p:cNvPicPr>
            <a:picLocks noChangeAspect="1" noChangeArrowheads="1"/>
          </p:cNvPicPr>
          <p:nvPr/>
        </p:nvPicPr>
        <p:blipFill>
          <a:blip r:embed="rId2"/>
          <a:srcRect/>
          <a:stretch>
            <a:fillRect/>
          </a:stretch>
        </p:blipFill>
        <p:spPr bwMode="auto">
          <a:xfrm>
            <a:off x="457200" y="228600"/>
            <a:ext cx="8077200" cy="2819400"/>
          </a:xfrm>
          <a:prstGeom prst="rect">
            <a:avLst/>
          </a:prstGeom>
          <a:noFill/>
          <a:ln w="9525">
            <a:noFill/>
            <a:miter lim="800000"/>
            <a:headEnd/>
            <a:tailEnd/>
          </a:ln>
          <a:effectLst/>
        </p:spPr>
      </p:pic>
      <p:pic>
        <p:nvPicPr>
          <p:cNvPr id="4" name="Picture 7" descr="C:\Documents and Settings\apwjzh\Desktop\14-3.tif"/>
          <p:cNvPicPr>
            <a:picLocks noChangeAspect="1" noChangeArrowheads="1"/>
          </p:cNvPicPr>
          <p:nvPr/>
        </p:nvPicPr>
        <p:blipFill>
          <a:blip r:embed="rId3"/>
          <a:srcRect/>
          <a:stretch>
            <a:fillRect/>
          </a:stretch>
        </p:blipFill>
        <p:spPr bwMode="auto">
          <a:xfrm>
            <a:off x="1371600" y="3429000"/>
            <a:ext cx="6248400" cy="3192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15</a:t>
            </a:fld>
            <a:endParaRPr lang="en-US"/>
          </a:p>
        </p:txBody>
      </p:sp>
      <p:pic>
        <p:nvPicPr>
          <p:cNvPr id="3" name="Picture 2"/>
          <p:cNvPicPr>
            <a:picLocks noChangeArrowheads="1"/>
          </p:cNvPicPr>
          <p:nvPr/>
        </p:nvPicPr>
        <p:blipFill>
          <a:blip r:embed="rId2"/>
          <a:srcRect/>
          <a:stretch>
            <a:fillRect/>
          </a:stretch>
        </p:blipFill>
        <p:spPr bwMode="auto">
          <a:xfrm>
            <a:off x="381000" y="990600"/>
            <a:ext cx="8339138" cy="3957638"/>
          </a:xfrm>
          <a:prstGeom prst="rect">
            <a:avLst/>
          </a:prstGeom>
          <a:noFill/>
          <a:ln w="25400">
            <a:noFill/>
            <a:miter lim="800000"/>
            <a:headEnd/>
            <a:tailEnd/>
          </a:ln>
          <a:effectLst/>
        </p:spPr>
      </p:pic>
      <p:sp>
        <p:nvSpPr>
          <p:cNvPr id="5" name="Rectangle 4"/>
          <p:cNvSpPr>
            <a:spLocks noChangeArrowheads="1"/>
          </p:cNvSpPr>
          <p:nvPr/>
        </p:nvSpPr>
        <p:spPr bwMode="auto">
          <a:xfrm>
            <a:off x="339725" y="955675"/>
            <a:ext cx="8443913" cy="4273550"/>
          </a:xfrm>
          <a:prstGeom prst="rect">
            <a:avLst/>
          </a:prstGeom>
          <a:noFill/>
          <a:ln w="12700">
            <a:solidFill>
              <a:srgbClr val="114FFB"/>
            </a:solidFill>
            <a:miter lim="800000"/>
            <a:headEnd/>
            <a:tailEnd/>
          </a:ln>
          <a:effectLst/>
        </p:spPr>
        <p:txBody>
          <a:bodyPr/>
          <a:lstStyle/>
          <a:p>
            <a:endParaRPr lang="en-US"/>
          </a:p>
        </p:txBody>
      </p:sp>
      <p:grpSp>
        <p:nvGrpSpPr>
          <p:cNvPr id="6" name="Group 12"/>
          <p:cNvGrpSpPr>
            <a:grpSpLocks/>
          </p:cNvGrpSpPr>
          <p:nvPr/>
        </p:nvGrpSpPr>
        <p:grpSpPr bwMode="auto">
          <a:xfrm>
            <a:off x="1090613" y="5164138"/>
            <a:ext cx="7743825" cy="546100"/>
            <a:chOff x="703" y="3395"/>
            <a:chExt cx="4878" cy="344"/>
          </a:xfrm>
        </p:grpSpPr>
        <p:sp>
          <p:nvSpPr>
            <p:cNvPr id="7" name="Rectangle 5"/>
            <p:cNvSpPr>
              <a:spLocks noChangeArrowheads="1"/>
            </p:cNvSpPr>
            <p:nvPr/>
          </p:nvSpPr>
          <p:spPr bwMode="auto">
            <a:xfrm>
              <a:off x="2925"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2000</a:t>
              </a:r>
            </a:p>
          </p:txBody>
        </p:sp>
        <p:sp>
          <p:nvSpPr>
            <p:cNvPr id="8" name="Rectangle 6"/>
            <p:cNvSpPr>
              <a:spLocks noChangeArrowheads="1"/>
            </p:cNvSpPr>
            <p:nvPr/>
          </p:nvSpPr>
          <p:spPr bwMode="auto">
            <a:xfrm>
              <a:off x="703"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3500</a:t>
              </a:r>
            </a:p>
          </p:txBody>
        </p:sp>
        <p:sp>
          <p:nvSpPr>
            <p:cNvPr id="9" name="Rectangle 7"/>
            <p:cNvSpPr>
              <a:spLocks noChangeArrowheads="1"/>
            </p:cNvSpPr>
            <p:nvPr/>
          </p:nvSpPr>
          <p:spPr bwMode="auto">
            <a:xfrm>
              <a:off x="1459"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3000</a:t>
              </a:r>
            </a:p>
          </p:txBody>
        </p:sp>
        <p:sp>
          <p:nvSpPr>
            <p:cNvPr id="10" name="Rectangle 8"/>
            <p:cNvSpPr>
              <a:spLocks noChangeArrowheads="1"/>
            </p:cNvSpPr>
            <p:nvPr/>
          </p:nvSpPr>
          <p:spPr bwMode="auto">
            <a:xfrm>
              <a:off x="2172"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2500</a:t>
              </a:r>
            </a:p>
          </p:txBody>
        </p:sp>
        <p:sp>
          <p:nvSpPr>
            <p:cNvPr id="11" name="Rectangle 9"/>
            <p:cNvSpPr>
              <a:spLocks noChangeArrowheads="1"/>
            </p:cNvSpPr>
            <p:nvPr/>
          </p:nvSpPr>
          <p:spPr bwMode="auto">
            <a:xfrm>
              <a:off x="4431"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1000</a:t>
              </a:r>
            </a:p>
          </p:txBody>
        </p:sp>
        <p:sp>
          <p:nvSpPr>
            <p:cNvPr id="12" name="Rectangle 10"/>
            <p:cNvSpPr>
              <a:spLocks noChangeArrowheads="1"/>
            </p:cNvSpPr>
            <p:nvPr/>
          </p:nvSpPr>
          <p:spPr bwMode="auto">
            <a:xfrm>
              <a:off x="3663"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1500</a:t>
              </a:r>
            </a:p>
          </p:txBody>
        </p:sp>
        <p:sp>
          <p:nvSpPr>
            <p:cNvPr id="13" name="Rectangle 11"/>
            <p:cNvSpPr>
              <a:spLocks noChangeArrowheads="1"/>
            </p:cNvSpPr>
            <p:nvPr/>
          </p:nvSpPr>
          <p:spPr bwMode="auto">
            <a:xfrm>
              <a:off x="5200" y="3395"/>
              <a:ext cx="381"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500</a:t>
              </a:r>
            </a:p>
          </p:txBody>
        </p:sp>
      </p:grpSp>
      <p:grpSp>
        <p:nvGrpSpPr>
          <p:cNvPr id="14" name="Group 20"/>
          <p:cNvGrpSpPr>
            <a:grpSpLocks/>
          </p:cNvGrpSpPr>
          <p:nvPr/>
        </p:nvGrpSpPr>
        <p:grpSpPr bwMode="auto">
          <a:xfrm>
            <a:off x="1455738" y="4979988"/>
            <a:ext cx="7089775" cy="239712"/>
            <a:chOff x="933" y="3279"/>
            <a:chExt cx="4466" cy="151"/>
          </a:xfrm>
        </p:grpSpPr>
        <p:sp>
          <p:nvSpPr>
            <p:cNvPr id="15" name="Line 13"/>
            <p:cNvSpPr>
              <a:spLocks noChangeShapeType="1"/>
            </p:cNvSpPr>
            <p:nvPr/>
          </p:nvSpPr>
          <p:spPr bwMode="auto">
            <a:xfrm>
              <a:off x="3160" y="3279"/>
              <a:ext cx="0" cy="151"/>
            </a:xfrm>
            <a:prstGeom prst="line">
              <a:avLst/>
            </a:prstGeom>
            <a:noFill/>
            <a:ln w="25400">
              <a:solidFill>
                <a:srgbClr val="114FFB"/>
              </a:solidFill>
              <a:round/>
              <a:headEnd/>
              <a:tailEnd/>
            </a:ln>
            <a:effectLst/>
          </p:spPr>
          <p:txBody>
            <a:bodyPr/>
            <a:lstStyle/>
            <a:p>
              <a:endParaRPr lang="en-US"/>
            </a:p>
          </p:txBody>
        </p:sp>
        <p:sp>
          <p:nvSpPr>
            <p:cNvPr id="16" name="Line 14"/>
            <p:cNvSpPr>
              <a:spLocks noChangeShapeType="1"/>
            </p:cNvSpPr>
            <p:nvPr/>
          </p:nvSpPr>
          <p:spPr bwMode="auto">
            <a:xfrm>
              <a:off x="5399" y="3279"/>
              <a:ext cx="0" cy="151"/>
            </a:xfrm>
            <a:prstGeom prst="line">
              <a:avLst/>
            </a:prstGeom>
            <a:noFill/>
            <a:ln w="25400">
              <a:solidFill>
                <a:srgbClr val="114FFB"/>
              </a:solidFill>
              <a:round/>
              <a:headEnd/>
              <a:tailEnd/>
            </a:ln>
            <a:effectLst/>
          </p:spPr>
          <p:txBody>
            <a:bodyPr/>
            <a:lstStyle/>
            <a:p>
              <a:endParaRPr lang="en-US"/>
            </a:p>
          </p:txBody>
        </p:sp>
        <p:sp>
          <p:nvSpPr>
            <p:cNvPr id="17" name="Line 15"/>
            <p:cNvSpPr>
              <a:spLocks noChangeShapeType="1"/>
            </p:cNvSpPr>
            <p:nvPr/>
          </p:nvSpPr>
          <p:spPr bwMode="auto">
            <a:xfrm>
              <a:off x="933" y="3279"/>
              <a:ext cx="0" cy="151"/>
            </a:xfrm>
            <a:prstGeom prst="line">
              <a:avLst/>
            </a:prstGeom>
            <a:noFill/>
            <a:ln w="25400">
              <a:solidFill>
                <a:srgbClr val="114FFB"/>
              </a:solidFill>
              <a:round/>
              <a:headEnd/>
              <a:tailEnd/>
            </a:ln>
            <a:effectLst/>
          </p:spPr>
          <p:txBody>
            <a:bodyPr/>
            <a:lstStyle/>
            <a:p>
              <a:endParaRPr lang="en-US"/>
            </a:p>
          </p:txBody>
        </p:sp>
        <p:sp>
          <p:nvSpPr>
            <p:cNvPr id="18" name="Line 16"/>
            <p:cNvSpPr>
              <a:spLocks noChangeShapeType="1"/>
            </p:cNvSpPr>
            <p:nvPr/>
          </p:nvSpPr>
          <p:spPr bwMode="auto">
            <a:xfrm>
              <a:off x="4661" y="3279"/>
              <a:ext cx="0" cy="151"/>
            </a:xfrm>
            <a:prstGeom prst="line">
              <a:avLst/>
            </a:prstGeom>
            <a:noFill/>
            <a:ln w="25400">
              <a:solidFill>
                <a:srgbClr val="114FFB"/>
              </a:solidFill>
              <a:round/>
              <a:headEnd/>
              <a:tailEnd/>
            </a:ln>
            <a:effectLst/>
          </p:spPr>
          <p:txBody>
            <a:bodyPr/>
            <a:lstStyle/>
            <a:p>
              <a:endParaRPr lang="en-US"/>
            </a:p>
          </p:txBody>
        </p:sp>
        <p:sp>
          <p:nvSpPr>
            <p:cNvPr id="19" name="Line 17"/>
            <p:cNvSpPr>
              <a:spLocks noChangeShapeType="1"/>
            </p:cNvSpPr>
            <p:nvPr/>
          </p:nvSpPr>
          <p:spPr bwMode="auto">
            <a:xfrm>
              <a:off x="3904" y="3279"/>
              <a:ext cx="0" cy="151"/>
            </a:xfrm>
            <a:prstGeom prst="line">
              <a:avLst/>
            </a:prstGeom>
            <a:noFill/>
            <a:ln w="25400">
              <a:solidFill>
                <a:srgbClr val="114FFB"/>
              </a:solidFill>
              <a:round/>
              <a:headEnd/>
              <a:tailEnd/>
            </a:ln>
            <a:effectLst/>
          </p:spPr>
          <p:txBody>
            <a:bodyPr/>
            <a:lstStyle/>
            <a:p>
              <a:endParaRPr lang="en-US"/>
            </a:p>
          </p:txBody>
        </p:sp>
        <p:sp>
          <p:nvSpPr>
            <p:cNvPr id="20" name="Line 18"/>
            <p:cNvSpPr>
              <a:spLocks noChangeShapeType="1"/>
            </p:cNvSpPr>
            <p:nvPr/>
          </p:nvSpPr>
          <p:spPr bwMode="auto">
            <a:xfrm>
              <a:off x="2403" y="3279"/>
              <a:ext cx="0" cy="151"/>
            </a:xfrm>
            <a:prstGeom prst="line">
              <a:avLst/>
            </a:prstGeom>
            <a:noFill/>
            <a:ln w="25400">
              <a:solidFill>
                <a:srgbClr val="114FFB"/>
              </a:solidFill>
              <a:round/>
              <a:headEnd/>
              <a:tailEnd/>
            </a:ln>
            <a:effectLst/>
          </p:spPr>
          <p:txBody>
            <a:bodyPr/>
            <a:lstStyle/>
            <a:p>
              <a:endParaRPr lang="en-US"/>
            </a:p>
          </p:txBody>
        </p:sp>
        <p:sp>
          <p:nvSpPr>
            <p:cNvPr id="21" name="Line 19"/>
            <p:cNvSpPr>
              <a:spLocks noChangeShapeType="1"/>
            </p:cNvSpPr>
            <p:nvPr/>
          </p:nvSpPr>
          <p:spPr bwMode="auto">
            <a:xfrm>
              <a:off x="1679" y="3279"/>
              <a:ext cx="0" cy="151"/>
            </a:xfrm>
            <a:prstGeom prst="line">
              <a:avLst/>
            </a:prstGeom>
            <a:noFill/>
            <a:ln w="25400">
              <a:solidFill>
                <a:srgbClr val="114FFB"/>
              </a:solidFill>
              <a:round/>
              <a:headEnd/>
              <a:tailEnd/>
            </a:ln>
            <a:effectLst/>
          </p:spPr>
          <p:txBody>
            <a:bodyPr/>
            <a:lstStyle/>
            <a:p>
              <a:endParaRPr lang="en-US"/>
            </a:p>
          </p:txBody>
        </p:sp>
      </p:grpSp>
      <p:sp>
        <p:nvSpPr>
          <p:cNvPr id="22" name="Rectangle 21"/>
          <p:cNvSpPr>
            <a:spLocks noChangeArrowheads="1"/>
          </p:cNvSpPr>
          <p:nvPr/>
        </p:nvSpPr>
        <p:spPr bwMode="auto">
          <a:xfrm>
            <a:off x="3278188" y="5546725"/>
            <a:ext cx="2835275" cy="546100"/>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400">
                <a:solidFill>
                  <a:srgbClr val="114FFB"/>
                </a:solidFill>
                <a:effectLst>
                  <a:outerShdw blurRad="38100" dist="38100" dir="2700000" algn="tl">
                    <a:srgbClr val="C0C0C0"/>
                  </a:outerShdw>
                </a:effectLst>
                <a:latin typeface="Arial" pitchFamily="34" charset="0"/>
              </a:rPr>
              <a:t>Wave number, cm</a:t>
            </a:r>
            <a:r>
              <a:rPr lang="en-US" sz="2400" baseline="30000">
                <a:solidFill>
                  <a:srgbClr val="114FFB"/>
                </a:solidFill>
                <a:effectLst>
                  <a:outerShdw blurRad="38100" dist="38100" dir="2700000" algn="tl">
                    <a:srgbClr val="C0C0C0"/>
                  </a:outerShdw>
                </a:effectLst>
                <a:latin typeface="Arial" pitchFamily="34" charset="0"/>
              </a:rPr>
              <a:t>-1</a:t>
            </a:r>
          </a:p>
        </p:txBody>
      </p:sp>
      <p:sp>
        <p:nvSpPr>
          <p:cNvPr id="23" name="Rectangle 22"/>
          <p:cNvSpPr>
            <a:spLocks noChangeArrowheads="1"/>
          </p:cNvSpPr>
          <p:nvPr/>
        </p:nvSpPr>
        <p:spPr bwMode="auto">
          <a:xfrm>
            <a:off x="942975" y="131763"/>
            <a:ext cx="7159625" cy="649287"/>
          </a:xfrm>
          <a:prstGeom prst="rect">
            <a:avLst/>
          </a:prstGeom>
          <a:solidFill>
            <a:srgbClr val="F6BF69"/>
          </a:solidFill>
          <a:ln w="12700">
            <a:solidFill>
              <a:schemeClr val="tx1"/>
            </a:solidFill>
            <a:miter lim="800000"/>
            <a:headEnd/>
            <a:tailEnd/>
          </a:ln>
          <a:effectLst>
            <a:outerShdw dist="107763" dir="2700000" algn="ctr" rotWithShape="0">
              <a:srgbClr val="808080"/>
            </a:outerShdw>
          </a:effectLst>
        </p:spPr>
        <p:txBody>
          <a:bodyPr wrap="none" lIns="19050" tIns="26988" rIns="19050" bIns="26988"/>
          <a:lstStyle/>
          <a:p>
            <a:pPr algn="ctr" defTabSz="912813">
              <a:tabLst>
                <a:tab pos="912813" algn="l"/>
                <a:tab pos="1827213" algn="l"/>
                <a:tab pos="2740025" algn="l"/>
                <a:tab pos="3652838" algn="l"/>
                <a:tab pos="4567238" algn="l"/>
                <a:tab pos="5480050" algn="l"/>
                <a:tab pos="6394450" algn="l"/>
              </a:tabLst>
            </a:pPr>
            <a:r>
              <a:rPr lang="en-US" sz="2400" i="1">
                <a:effectLst>
                  <a:outerShdw blurRad="38100" dist="38100" dir="2700000" algn="tl">
                    <a:srgbClr val="FFFFFF"/>
                  </a:outerShdw>
                </a:effectLst>
                <a:latin typeface="Arial" pitchFamily="34" charset="0"/>
              </a:rPr>
              <a:t>Infrared Spectrum of Hexane</a:t>
            </a:r>
          </a:p>
        </p:txBody>
      </p:sp>
      <p:sp>
        <p:nvSpPr>
          <p:cNvPr id="24" name="Rectangle 23"/>
          <p:cNvSpPr>
            <a:spLocks noChangeArrowheads="1"/>
          </p:cNvSpPr>
          <p:nvPr/>
        </p:nvSpPr>
        <p:spPr bwMode="auto">
          <a:xfrm>
            <a:off x="3371850" y="4271963"/>
            <a:ext cx="2933700" cy="546100"/>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dirty="0">
                <a:solidFill>
                  <a:srgbClr val="0000FF"/>
                </a:solidFill>
                <a:effectLst>
                  <a:outerShdw blurRad="38100" dist="38100" dir="2700000" algn="tl">
                    <a:srgbClr val="C0C0C0"/>
                  </a:outerShdw>
                </a:effectLst>
                <a:latin typeface="Arial" pitchFamily="34" charset="0"/>
              </a:rPr>
              <a:t>CH</a:t>
            </a:r>
            <a:r>
              <a:rPr lang="en-US" sz="2000" baseline="-25000" dirty="0">
                <a:solidFill>
                  <a:srgbClr val="0000FF"/>
                </a:solidFill>
                <a:effectLst>
                  <a:outerShdw blurRad="38100" dist="38100" dir="2700000" algn="tl">
                    <a:srgbClr val="C0C0C0"/>
                  </a:outerShdw>
                </a:effectLst>
                <a:latin typeface="Arial" pitchFamily="34" charset="0"/>
              </a:rPr>
              <a:t>3</a:t>
            </a:r>
            <a:r>
              <a:rPr lang="en-US" sz="2000" dirty="0">
                <a:solidFill>
                  <a:srgbClr val="0000FF"/>
                </a:solidFill>
                <a:effectLst>
                  <a:outerShdw blurRad="38100" dist="38100" dir="2700000" algn="tl">
                    <a:srgbClr val="C0C0C0"/>
                  </a:outerShdw>
                </a:effectLst>
                <a:latin typeface="Arial" pitchFamily="34" charset="0"/>
              </a:rPr>
              <a:t>CH</a:t>
            </a:r>
            <a:r>
              <a:rPr lang="en-US" sz="2000" baseline="-25000" dirty="0">
                <a:solidFill>
                  <a:srgbClr val="0000FF"/>
                </a:solidFill>
                <a:effectLst>
                  <a:outerShdw blurRad="38100" dist="38100" dir="2700000" algn="tl">
                    <a:srgbClr val="C0C0C0"/>
                  </a:outerShdw>
                </a:effectLst>
                <a:latin typeface="Arial" pitchFamily="34" charset="0"/>
              </a:rPr>
              <a:t>2</a:t>
            </a:r>
            <a:r>
              <a:rPr lang="en-US" sz="2000" dirty="0">
                <a:solidFill>
                  <a:srgbClr val="0000FF"/>
                </a:solidFill>
                <a:effectLst>
                  <a:outerShdw blurRad="38100" dist="38100" dir="2700000" algn="tl">
                    <a:srgbClr val="C0C0C0"/>
                  </a:outerShdw>
                </a:effectLst>
                <a:latin typeface="Arial" pitchFamily="34" charset="0"/>
              </a:rPr>
              <a:t>CH</a:t>
            </a:r>
            <a:r>
              <a:rPr lang="en-US" sz="2000" baseline="-25000" dirty="0">
                <a:solidFill>
                  <a:srgbClr val="0000FF"/>
                </a:solidFill>
                <a:effectLst>
                  <a:outerShdw blurRad="38100" dist="38100" dir="2700000" algn="tl">
                    <a:srgbClr val="C0C0C0"/>
                  </a:outerShdw>
                </a:effectLst>
                <a:latin typeface="Arial" pitchFamily="34" charset="0"/>
              </a:rPr>
              <a:t>2</a:t>
            </a:r>
            <a:r>
              <a:rPr lang="en-US" sz="2000" dirty="0">
                <a:solidFill>
                  <a:srgbClr val="0000FF"/>
                </a:solidFill>
                <a:effectLst>
                  <a:outerShdw blurRad="38100" dist="38100" dir="2700000" algn="tl">
                    <a:srgbClr val="C0C0C0"/>
                  </a:outerShdw>
                </a:effectLst>
                <a:latin typeface="Arial" pitchFamily="34" charset="0"/>
              </a:rPr>
              <a:t>CH</a:t>
            </a:r>
            <a:r>
              <a:rPr lang="en-US" sz="2000" baseline="-25000" dirty="0">
                <a:solidFill>
                  <a:srgbClr val="0000FF"/>
                </a:solidFill>
                <a:effectLst>
                  <a:outerShdw blurRad="38100" dist="38100" dir="2700000" algn="tl">
                    <a:srgbClr val="C0C0C0"/>
                  </a:outerShdw>
                </a:effectLst>
                <a:latin typeface="Arial" pitchFamily="34" charset="0"/>
              </a:rPr>
              <a:t>2</a:t>
            </a:r>
            <a:r>
              <a:rPr lang="en-US" sz="2000" dirty="0">
                <a:solidFill>
                  <a:srgbClr val="0000FF"/>
                </a:solidFill>
                <a:effectLst>
                  <a:outerShdw blurRad="38100" dist="38100" dir="2700000" algn="tl">
                    <a:srgbClr val="C0C0C0"/>
                  </a:outerShdw>
                </a:effectLst>
                <a:latin typeface="Arial" pitchFamily="34" charset="0"/>
              </a:rPr>
              <a:t>CH</a:t>
            </a:r>
            <a:r>
              <a:rPr lang="en-US" sz="2000" baseline="-25000" dirty="0">
                <a:solidFill>
                  <a:srgbClr val="0000FF"/>
                </a:solidFill>
                <a:effectLst>
                  <a:outerShdw blurRad="38100" dist="38100" dir="2700000" algn="tl">
                    <a:srgbClr val="C0C0C0"/>
                  </a:outerShdw>
                </a:effectLst>
                <a:latin typeface="Arial" pitchFamily="34" charset="0"/>
              </a:rPr>
              <a:t>2</a:t>
            </a:r>
            <a:r>
              <a:rPr lang="en-US" sz="2000" dirty="0">
                <a:solidFill>
                  <a:srgbClr val="0000FF"/>
                </a:solidFill>
                <a:effectLst>
                  <a:outerShdw blurRad="38100" dist="38100" dir="2700000" algn="tl">
                    <a:srgbClr val="C0C0C0"/>
                  </a:outerShdw>
                </a:effectLst>
                <a:latin typeface="Arial" pitchFamily="34" charset="0"/>
              </a:rPr>
              <a:t>CH</a:t>
            </a:r>
            <a:r>
              <a:rPr lang="en-US" sz="2000" baseline="-25000" dirty="0">
                <a:solidFill>
                  <a:srgbClr val="0000FF"/>
                </a:solidFill>
                <a:effectLst>
                  <a:outerShdw blurRad="38100" dist="38100" dir="2700000" algn="tl">
                    <a:srgbClr val="C0C0C0"/>
                  </a:outerShdw>
                </a:effectLst>
                <a:latin typeface="Arial" pitchFamily="34" charset="0"/>
              </a:rPr>
              <a:t>3</a:t>
            </a:r>
          </a:p>
        </p:txBody>
      </p:sp>
      <p:sp>
        <p:nvSpPr>
          <p:cNvPr id="25" name="Rectangle 24"/>
          <p:cNvSpPr>
            <a:spLocks noChangeArrowheads="1"/>
          </p:cNvSpPr>
          <p:nvPr/>
        </p:nvSpPr>
        <p:spPr bwMode="auto">
          <a:xfrm>
            <a:off x="1908175" y="2979738"/>
            <a:ext cx="2079625" cy="393700"/>
          </a:xfrm>
          <a:prstGeom prst="rect">
            <a:avLst/>
          </a:prstGeom>
          <a:solidFill>
            <a:schemeClr val="bg1"/>
          </a:solidFill>
          <a:ln w="12700">
            <a:noFill/>
            <a:miter lim="800000"/>
            <a:headEnd/>
            <a:tailEnd/>
          </a:ln>
          <a:effectLst/>
        </p:spPr>
        <p:txBody>
          <a:bodyPr wrap="none" lIns="19050" tIns="26988" rIns="19050" bIns="26988"/>
          <a:lstStyle/>
          <a:p>
            <a:pPr>
              <a:lnSpc>
                <a:spcPts val="2100"/>
              </a:lnSpc>
              <a:spcBef>
                <a:spcPts val="1000"/>
              </a:spcBef>
              <a:spcAft>
                <a:spcPts val="1000"/>
              </a:spcAft>
              <a:tabLst>
                <a:tab pos="457200" algn="l"/>
                <a:tab pos="914400" algn="l"/>
                <a:tab pos="1371600" algn="l"/>
              </a:tabLst>
            </a:pPr>
            <a:r>
              <a:rPr lang="en-US" sz="1800">
                <a:solidFill>
                  <a:srgbClr val="00FF00"/>
                </a:solidFill>
                <a:effectLst>
                  <a:outerShdw blurRad="38100" dist="38100" dir="2700000" algn="tl">
                    <a:srgbClr val="C0C0C0"/>
                  </a:outerShdw>
                </a:effectLst>
                <a:latin typeface="Arial" pitchFamily="34" charset="0"/>
              </a:rPr>
              <a:t>C—H stretching</a:t>
            </a:r>
          </a:p>
        </p:txBody>
      </p:sp>
      <p:sp>
        <p:nvSpPr>
          <p:cNvPr id="26" name="Rectangle 25"/>
          <p:cNvSpPr>
            <a:spLocks noChangeArrowheads="1"/>
          </p:cNvSpPr>
          <p:nvPr/>
        </p:nvSpPr>
        <p:spPr bwMode="auto">
          <a:xfrm>
            <a:off x="5359400" y="3341688"/>
            <a:ext cx="1101725" cy="436562"/>
          </a:xfrm>
          <a:prstGeom prst="rect">
            <a:avLst/>
          </a:prstGeom>
          <a:noFill/>
          <a:ln w="12700">
            <a:noFill/>
            <a:miter lim="800000"/>
            <a:headEnd/>
            <a:tailEnd/>
          </a:ln>
          <a:effectLst/>
        </p:spPr>
        <p:txBody>
          <a:bodyPr wrap="none" lIns="19050" tIns="26988" rIns="19050" bIns="26988"/>
          <a:lstStyle/>
          <a:p>
            <a:pPr>
              <a:lnSpc>
                <a:spcPts val="2100"/>
              </a:lnSpc>
              <a:spcBef>
                <a:spcPts val="1000"/>
              </a:spcBef>
              <a:spcAft>
                <a:spcPts val="1000"/>
              </a:spcAft>
              <a:tabLst>
                <a:tab pos="457200" algn="l"/>
                <a:tab pos="914400" algn="l"/>
                <a:tab pos="1371600" algn="l"/>
              </a:tabLst>
            </a:pPr>
            <a:r>
              <a:rPr lang="en-US" sz="1800">
                <a:solidFill>
                  <a:srgbClr val="00FF00"/>
                </a:solidFill>
                <a:effectLst>
                  <a:outerShdw blurRad="38100" dist="38100" dir="2700000" algn="tl">
                    <a:srgbClr val="C0C0C0"/>
                  </a:outerShdw>
                </a:effectLst>
                <a:latin typeface="Arial" pitchFamily="34" charset="0"/>
              </a:rPr>
              <a:t>bending</a:t>
            </a:r>
          </a:p>
        </p:txBody>
      </p:sp>
      <p:sp>
        <p:nvSpPr>
          <p:cNvPr id="27" name="Rectangle 26"/>
          <p:cNvSpPr>
            <a:spLocks noChangeArrowheads="1"/>
          </p:cNvSpPr>
          <p:nvPr/>
        </p:nvSpPr>
        <p:spPr bwMode="auto">
          <a:xfrm>
            <a:off x="6419850" y="3300413"/>
            <a:ext cx="1101725" cy="377825"/>
          </a:xfrm>
          <a:prstGeom prst="rect">
            <a:avLst/>
          </a:prstGeom>
          <a:noFill/>
          <a:ln w="12700">
            <a:noFill/>
            <a:miter lim="800000"/>
            <a:headEnd/>
            <a:tailEnd/>
          </a:ln>
          <a:effectLst/>
        </p:spPr>
        <p:txBody>
          <a:bodyPr wrap="none" lIns="19050" tIns="26988" rIns="19050" bIns="26988"/>
          <a:lstStyle/>
          <a:p>
            <a:pPr>
              <a:lnSpc>
                <a:spcPts val="2100"/>
              </a:lnSpc>
              <a:spcBef>
                <a:spcPts val="1000"/>
              </a:spcBef>
              <a:spcAft>
                <a:spcPts val="1000"/>
              </a:spcAft>
              <a:tabLst>
                <a:tab pos="457200" algn="l"/>
                <a:tab pos="914400" algn="l"/>
                <a:tab pos="1371600" algn="l"/>
              </a:tabLst>
            </a:pPr>
            <a:r>
              <a:rPr lang="en-US" sz="1800">
                <a:solidFill>
                  <a:srgbClr val="00FF00"/>
                </a:solidFill>
                <a:effectLst>
                  <a:outerShdw blurRad="38100" dist="38100" dir="2700000" algn="tl">
                    <a:srgbClr val="C0C0C0"/>
                  </a:outerShdw>
                </a:effectLst>
                <a:latin typeface="Arial" pitchFamily="34" charset="0"/>
              </a:rPr>
              <a:t>bending</a:t>
            </a:r>
          </a:p>
        </p:txBody>
      </p:sp>
      <p:sp>
        <p:nvSpPr>
          <p:cNvPr id="28" name="Rectangle 27"/>
          <p:cNvSpPr>
            <a:spLocks noChangeArrowheads="1"/>
          </p:cNvSpPr>
          <p:nvPr/>
        </p:nvSpPr>
        <p:spPr bwMode="auto">
          <a:xfrm>
            <a:off x="7200900" y="2801938"/>
            <a:ext cx="1103313" cy="354012"/>
          </a:xfrm>
          <a:prstGeom prst="rect">
            <a:avLst/>
          </a:prstGeom>
          <a:solidFill>
            <a:schemeClr val="bg1"/>
          </a:solidFill>
          <a:ln w="12700">
            <a:noFill/>
            <a:miter lim="800000"/>
            <a:headEnd/>
            <a:tailEnd/>
          </a:ln>
          <a:effectLst/>
        </p:spPr>
        <p:txBody>
          <a:bodyPr wrap="none" lIns="19050" tIns="26988" rIns="19050" bIns="26988"/>
          <a:lstStyle/>
          <a:p>
            <a:pPr algn="ctr">
              <a:lnSpc>
                <a:spcPts val="2100"/>
              </a:lnSpc>
              <a:spcBef>
                <a:spcPts val="1000"/>
              </a:spcBef>
              <a:spcAft>
                <a:spcPts val="1000"/>
              </a:spcAft>
              <a:tabLst>
                <a:tab pos="457200" algn="l"/>
                <a:tab pos="914400" algn="l"/>
                <a:tab pos="1371600" algn="l"/>
              </a:tabLst>
            </a:pPr>
            <a:r>
              <a:rPr lang="en-US" sz="1800">
                <a:solidFill>
                  <a:srgbClr val="00FF00"/>
                </a:solidFill>
                <a:effectLst>
                  <a:outerShdw blurRad="38100" dist="38100" dir="2700000" algn="tl">
                    <a:srgbClr val="C0C0C0"/>
                  </a:outerShdw>
                </a:effectLst>
                <a:latin typeface="Arial" pitchFamily="34" charset="0"/>
              </a:rPr>
              <a:t>bending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16</a:t>
            </a:fld>
            <a:endParaRPr lang="en-US"/>
          </a:p>
        </p:txBody>
      </p:sp>
      <p:pic>
        <p:nvPicPr>
          <p:cNvPr id="3" name="Picture 2"/>
          <p:cNvPicPr>
            <a:picLocks noChangeArrowheads="1"/>
          </p:cNvPicPr>
          <p:nvPr/>
        </p:nvPicPr>
        <p:blipFill>
          <a:blip r:embed="rId2"/>
          <a:srcRect/>
          <a:stretch>
            <a:fillRect/>
          </a:stretch>
        </p:blipFill>
        <p:spPr bwMode="auto">
          <a:xfrm>
            <a:off x="347663" y="1643063"/>
            <a:ext cx="8380412" cy="3716337"/>
          </a:xfrm>
          <a:prstGeom prst="rect">
            <a:avLst/>
          </a:prstGeom>
          <a:noFill/>
          <a:ln w="25400">
            <a:noFill/>
            <a:miter lim="800000"/>
            <a:headEnd/>
            <a:tailEnd/>
          </a:ln>
          <a:effectLst/>
        </p:spPr>
      </p:pic>
      <p:sp>
        <p:nvSpPr>
          <p:cNvPr id="5" name="Rectangle 4"/>
          <p:cNvSpPr>
            <a:spLocks noChangeArrowheads="1"/>
          </p:cNvSpPr>
          <p:nvPr/>
        </p:nvSpPr>
        <p:spPr bwMode="auto">
          <a:xfrm>
            <a:off x="365125" y="1181100"/>
            <a:ext cx="8443913" cy="4273550"/>
          </a:xfrm>
          <a:prstGeom prst="rect">
            <a:avLst/>
          </a:prstGeom>
          <a:noFill/>
          <a:ln w="12700">
            <a:solidFill>
              <a:srgbClr val="114FFB"/>
            </a:solidFill>
            <a:miter lim="800000"/>
            <a:headEnd/>
            <a:tailEnd/>
          </a:ln>
          <a:effectLst/>
        </p:spPr>
        <p:txBody>
          <a:bodyPr/>
          <a:lstStyle/>
          <a:p>
            <a:endParaRPr lang="en-US"/>
          </a:p>
        </p:txBody>
      </p:sp>
      <p:grpSp>
        <p:nvGrpSpPr>
          <p:cNvPr id="6" name="Group 12"/>
          <p:cNvGrpSpPr>
            <a:grpSpLocks/>
          </p:cNvGrpSpPr>
          <p:nvPr/>
        </p:nvGrpSpPr>
        <p:grpSpPr bwMode="auto">
          <a:xfrm>
            <a:off x="1116013" y="5389563"/>
            <a:ext cx="7743825" cy="546100"/>
            <a:chOff x="703" y="3395"/>
            <a:chExt cx="4878" cy="344"/>
          </a:xfrm>
        </p:grpSpPr>
        <p:sp>
          <p:nvSpPr>
            <p:cNvPr id="7" name="Rectangle 5"/>
            <p:cNvSpPr>
              <a:spLocks noChangeArrowheads="1"/>
            </p:cNvSpPr>
            <p:nvPr/>
          </p:nvSpPr>
          <p:spPr bwMode="auto">
            <a:xfrm>
              <a:off x="2925"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2000</a:t>
              </a:r>
            </a:p>
          </p:txBody>
        </p:sp>
        <p:sp>
          <p:nvSpPr>
            <p:cNvPr id="8" name="Rectangle 6"/>
            <p:cNvSpPr>
              <a:spLocks noChangeArrowheads="1"/>
            </p:cNvSpPr>
            <p:nvPr/>
          </p:nvSpPr>
          <p:spPr bwMode="auto">
            <a:xfrm>
              <a:off x="703"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3500</a:t>
              </a:r>
            </a:p>
          </p:txBody>
        </p:sp>
        <p:sp>
          <p:nvSpPr>
            <p:cNvPr id="9" name="Rectangle 7"/>
            <p:cNvSpPr>
              <a:spLocks noChangeArrowheads="1"/>
            </p:cNvSpPr>
            <p:nvPr/>
          </p:nvSpPr>
          <p:spPr bwMode="auto">
            <a:xfrm>
              <a:off x="1459"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3000</a:t>
              </a:r>
            </a:p>
          </p:txBody>
        </p:sp>
        <p:sp>
          <p:nvSpPr>
            <p:cNvPr id="10" name="Rectangle 8"/>
            <p:cNvSpPr>
              <a:spLocks noChangeArrowheads="1"/>
            </p:cNvSpPr>
            <p:nvPr/>
          </p:nvSpPr>
          <p:spPr bwMode="auto">
            <a:xfrm>
              <a:off x="2172"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2500</a:t>
              </a:r>
            </a:p>
          </p:txBody>
        </p:sp>
        <p:sp>
          <p:nvSpPr>
            <p:cNvPr id="11" name="Rectangle 9"/>
            <p:cNvSpPr>
              <a:spLocks noChangeArrowheads="1"/>
            </p:cNvSpPr>
            <p:nvPr/>
          </p:nvSpPr>
          <p:spPr bwMode="auto">
            <a:xfrm>
              <a:off x="4431"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1000</a:t>
              </a:r>
            </a:p>
          </p:txBody>
        </p:sp>
        <p:sp>
          <p:nvSpPr>
            <p:cNvPr id="12" name="Rectangle 10"/>
            <p:cNvSpPr>
              <a:spLocks noChangeArrowheads="1"/>
            </p:cNvSpPr>
            <p:nvPr/>
          </p:nvSpPr>
          <p:spPr bwMode="auto">
            <a:xfrm>
              <a:off x="3663" y="3395"/>
              <a:ext cx="470"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1500</a:t>
              </a:r>
            </a:p>
          </p:txBody>
        </p:sp>
        <p:sp>
          <p:nvSpPr>
            <p:cNvPr id="13" name="Rectangle 11"/>
            <p:cNvSpPr>
              <a:spLocks noChangeArrowheads="1"/>
            </p:cNvSpPr>
            <p:nvPr/>
          </p:nvSpPr>
          <p:spPr bwMode="auto">
            <a:xfrm>
              <a:off x="5200" y="3395"/>
              <a:ext cx="381" cy="344"/>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114FFB"/>
                  </a:solidFill>
                  <a:effectLst>
                    <a:outerShdw blurRad="38100" dist="38100" dir="2700000" algn="tl">
                      <a:srgbClr val="C0C0C0"/>
                    </a:outerShdw>
                  </a:effectLst>
                  <a:latin typeface="Arial" pitchFamily="34" charset="0"/>
                </a:rPr>
                <a:t>500</a:t>
              </a:r>
            </a:p>
          </p:txBody>
        </p:sp>
      </p:grpSp>
      <p:grpSp>
        <p:nvGrpSpPr>
          <p:cNvPr id="14" name="Group 20"/>
          <p:cNvGrpSpPr>
            <a:grpSpLocks/>
          </p:cNvGrpSpPr>
          <p:nvPr/>
        </p:nvGrpSpPr>
        <p:grpSpPr bwMode="auto">
          <a:xfrm>
            <a:off x="1481138" y="5205413"/>
            <a:ext cx="7089775" cy="239712"/>
            <a:chOff x="933" y="3279"/>
            <a:chExt cx="4466" cy="151"/>
          </a:xfrm>
        </p:grpSpPr>
        <p:sp>
          <p:nvSpPr>
            <p:cNvPr id="15" name="Line 13"/>
            <p:cNvSpPr>
              <a:spLocks noChangeShapeType="1"/>
            </p:cNvSpPr>
            <p:nvPr/>
          </p:nvSpPr>
          <p:spPr bwMode="auto">
            <a:xfrm>
              <a:off x="3160" y="3279"/>
              <a:ext cx="0" cy="151"/>
            </a:xfrm>
            <a:prstGeom prst="line">
              <a:avLst/>
            </a:prstGeom>
            <a:noFill/>
            <a:ln w="25400">
              <a:solidFill>
                <a:srgbClr val="114FFB"/>
              </a:solidFill>
              <a:round/>
              <a:headEnd/>
              <a:tailEnd/>
            </a:ln>
            <a:effectLst/>
          </p:spPr>
          <p:txBody>
            <a:bodyPr/>
            <a:lstStyle/>
            <a:p>
              <a:endParaRPr lang="en-US"/>
            </a:p>
          </p:txBody>
        </p:sp>
        <p:sp>
          <p:nvSpPr>
            <p:cNvPr id="16" name="Line 14"/>
            <p:cNvSpPr>
              <a:spLocks noChangeShapeType="1"/>
            </p:cNvSpPr>
            <p:nvPr/>
          </p:nvSpPr>
          <p:spPr bwMode="auto">
            <a:xfrm>
              <a:off x="5399" y="3279"/>
              <a:ext cx="0" cy="151"/>
            </a:xfrm>
            <a:prstGeom prst="line">
              <a:avLst/>
            </a:prstGeom>
            <a:noFill/>
            <a:ln w="25400">
              <a:solidFill>
                <a:srgbClr val="114FFB"/>
              </a:solidFill>
              <a:round/>
              <a:headEnd/>
              <a:tailEnd/>
            </a:ln>
            <a:effectLst/>
          </p:spPr>
          <p:txBody>
            <a:bodyPr/>
            <a:lstStyle/>
            <a:p>
              <a:endParaRPr lang="en-US"/>
            </a:p>
          </p:txBody>
        </p:sp>
        <p:sp>
          <p:nvSpPr>
            <p:cNvPr id="17" name="Line 15"/>
            <p:cNvSpPr>
              <a:spLocks noChangeShapeType="1"/>
            </p:cNvSpPr>
            <p:nvPr/>
          </p:nvSpPr>
          <p:spPr bwMode="auto">
            <a:xfrm>
              <a:off x="933" y="3279"/>
              <a:ext cx="0" cy="151"/>
            </a:xfrm>
            <a:prstGeom prst="line">
              <a:avLst/>
            </a:prstGeom>
            <a:noFill/>
            <a:ln w="25400">
              <a:solidFill>
                <a:srgbClr val="114FFB"/>
              </a:solidFill>
              <a:round/>
              <a:headEnd/>
              <a:tailEnd/>
            </a:ln>
            <a:effectLst/>
          </p:spPr>
          <p:txBody>
            <a:bodyPr/>
            <a:lstStyle/>
            <a:p>
              <a:endParaRPr lang="en-US"/>
            </a:p>
          </p:txBody>
        </p:sp>
        <p:sp>
          <p:nvSpPr>
            <p:cNvPr id="18" name="Line 16"/>
            <p:cNvSpPr>
              <a:spLocks noChangeShapeType="1"/>
            </p:cNvSpPr>
            <p:nvPr/>
          </p:nvSpPr>
          <p:spPr bwMode="auto">
            <a:xfrm>
              <a:off x="4661" y="3279"/>
              <a:ext cx="0" cy="151"/>
            </a:xfrm>
            <a:prstGeom prst="line">
              <a:avLst/>
            </a:prstGeom>
            <a:noFill/>
            <a:ln w="25400">
              <a:solidFill>
                <a:srgbClr val="114FFB"/>
              </a:solidFill>
              <a:round/>
              <a:headEnd/>
              <a:tailEnd/>
            </a:ln>
            <a:effectLst/>
          </p:spPr>
          <p:txBody>
            <a:bodyPr/>
            <a:lstStyle/>
            <a:p>
              <a:endParaRPr lang="en-US"/>
            </a:p>
          </p:txBody>
        </p:sp>
        <p:sp>
          <p:nvSpPr>
            <p:cNvPr id="19" name="Line 17"/>
            <p:cNvSpPr>
              <a:spLocks noChangeShapeType="1"/>
            </p:cNvSpPr>
            <p:nvPr/>
          </p:nvSpPr>
          <p:spPr bwMode="auto">
            <a:xfrm>
              <a:off x="3904" y="3279"/>
              <a:ext cx="0" cy="151"/>
            </a:xfrm>
            <a:prstGeom prst="line">
              <a:avLst/>
            </a:prstGeom>
            <a:noFill/>
            <a:ln w="25400">
              <a:solidFill>
                <a:srgbClr val="114FFB"/>
              </a:solidFill>
              <a:round/>
              <a:headEnd/>
              <a:tailEnd/>
            </a:ln>
            <a:effectLst/>
          </p:spPr>
          <p:txBody>
            <a:bodyPr/>
            <a:lstStyle/>
            <a:p>
              <a:endParaRPr lang="en-US"/>
            </a:p>
          </p:txBody>
        </p:sp>
        <p:sp>
          <p:nvSpPr>
            <p:cNvPr id="20" name="Line 18"/>
            <p:cNvSpPr>
              <a:spLocks noChangeShapeType="1"/>
            </p:cNvSpPr>
            <p:nvPr/>
          </p:nvSpPr>
          <p:spPr bwMode="auto">
            <a:xfrm>
              <a:off x="2403" y="3279"/>
              <a:ext cx="0" cy="151"/>
            </a:xfrm>
            <a:prstGeom prst="line">
              <a:avLst/>
            </a:prstGeom>
            <a:noFill/>
            <a:ln w="25400">
              <a:solidFill>
                <a:srgbClr val="114FFB"/>
              </a:solidFill>
              <a:round/>
              <a:headEnd/>
              <a:tailEnd/>
            </a:ln>
            <a:effectLst/>
          </p:spPr>
          <p:txBody>
            <a:bodyPr/>
            <a:lstStyle/>
            <a:p>
              <a:endParaRPr lang="en-US"/>
            </a:p>
          </p:txBody>
        </p:sp>
        <p:sp>
          <p:nvSpPr>
            <p:cNvPr id="21" name="Line 19"/>
            <p:cNvSpPr>
              <a:spLocks noChangeShapeType="1"/>
            </p:cNvSpPr>
            <p:nvPr/>
          </p:nvSpPr>
          <p:spPr bwMode="auto">
            <a:xfrm>
              <a:off x="1679" y="3279"/>
              <a:ext cx="0" cy="151"/>
            </a:xfrm>
            <a:prstGeom prst="line">
              <a:avLst/>
            </a:prstGeom>
            <a:noFill/>
            <a:ln w="25400">
              <a:solidFill>
                <a:srgbClr val="114FFB"/>
              </a:solidFill>
              <a:round/>
              <a:headEnd/>
              <a:tailEnd/>
            </a:ln>
            <a:effectLst/>
          </p:spPr>
          <p:txBody>
            <a:bodyPr/>
            <a:lstStyle/>
            <a:p>
              <a:endParaRPr lang="en-US"/>
            </a:p>
          </p:txBody>
        </p:sp>
      </p:grpSp>
      <p:sp>
        <p:nvSpPr>
          <p:cNvPr id="22" name="Rectangle 21"/>
          <p:cNvSpPr>
            <a:spLocks noChangeArrowheads="1"/>
          </p:cNvSpPr>
          <p:nvPr/>
        </p:nvSpPr>
        <p:spPr bwMode="auto">
          <a:xfrm>
            <a:off x="3303588" y="5772150"/>
            <a:ext cx="2835275" cy="546100"/>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400">
                <a:solidFill>
                  <a:srgbClr val="114FFB"/>
                </a:solidFill>
                <a:effectLst>
                  <a:outerShdw blurRad="38100" dist="38100" dir="2700000" algn="tl">
                    <a:srgbClr val="C0C0C0"/>
                  </a:outerShdw>
                </a:effectLst>
                <a:latin typeface="Arial" pitchFamily="34" charset="0"/>
              </a:rPr>
              <a:t>Wave number, cm</a:t>
            </a:r>
            <a:r>
              <a:rPr lang="en-US" sz="2400" baseline="30000">
                <a:solidFill>
                  <a:srgbClr val="114FFB"/>
                </a:solidFill>
                <a:effectLst>
                  <a:outerShdw blurRad="38100" dist="38100" dir="2700000" algn="tl">
                    <a:srgbClr val="C0C0C0"/>
                  </a:outerShdw>
                </a:effectLst>
                <a:latin typeface="Arial" pitchFamily="34" charset="0"/>
              </a:rPr>
              <a:t>-1</a:t>
            </a:r>
          </a:p>
        </p:txBody>
      </p:sp>
      <p:sp>
        <p:nvSpPr>
          <p:cNvPr id="23" name="Rectangle 22"/>
          <p:cNvSpPr>
            <a:spLocks noChangeArrowheads="1"/>
          </p:cNvSpPr>
          <p:nvPr/>
        </p:nvSpPr>
        <p:spPr bwMode="auto">
          <a:xfrm>
            <a:off x="968375" y="357188"/>
            <a:ext cx="7159625" cy="649287"/>
          </a:xfrm>
          <a:prstGeom prst="rect">
            <a:avLst/>
          </a:prstGeom>
          <a:solidFill>
            <a:srgbClr val="F6BF69"/>
          </a:solidFill>
          <a:ln w="12700">
            <a:solidFill>
              <a:schemeClr val="tx1"/>
            </a:solidFill>
            <a:miter lim="800000"/>
            <a:headEnd/>
            <a:tailEnd/>
          </a:ln>
          <a:effectLst>
            <a:outerShdw dist="107763" dir="2700000" algn="ctr" rotWithShape="0">
              <a:srgbClr val="808080"/>
            </a:outerShdw>
          </a:effectLst>
        </p:spPr>
        <p:txBody>
          <a:bodyPr wrap="none" lIns="19050" tIns="26988" rIns="19050" bIns="26988"/>
          <a:lstStyle/>
          <a:p>
            <a:pPr algn="ctr" defTabSz="912813">
              <a:tabLst>
                <a:tab pos="912813" algn="l"/>
                <a:tab pos="1827213" algn="l"/>
                <a:tab pos="2740025" algn="l"/>
                <a:tab pos="3652838" algn="l"/>
                <a:tab pos="4567238" algn="l"/>
                <a:tab pos="5480050" algn="l"/>
                <a:tab pos="6394450" algn="l"/>
              </a:tabLst>
            </a:pPr>
            <a:r>
              <a:rPr lang="en-US" sz="2400" i="1">
                <a:effectLst>
                  <a:outerShdw blurRad="38100" dist="38100" dir="2700000" algn="tl">
                    <a:srgbClr val="FFFFFF"/>
                  </a:outerShdw>
                </a:effectLst>
                <a:latin typeface="Arial" pitchFamily="34" charset="0"/>
              </a:rPr>
              <a:t>Infrared Spectrum of 1-Hexene</a:t>
            </a:r>
          </a:p>
        </p:txBody>
      </p:sp>
      <p:sp>
        <p:nvSpPr>
          <p:cNvPr id="24" name="Rectangle 23"/>
          <p:cNvSpPr>
            <a:spLocks noChangeArrowheads="1"/>
          </p:cNvSpPr>
          <p:nvPr/>
        </p:nvSpPr>
        <p:spPr bwMode="auto">
          <a:xfrm>
            <a:off x="3397250" y="4497388"/>
            <a:ext cx="2989263" cy="546100"/>
          </a:xfrm>
          <a:prstGeom prst="rect">
            <a:avLst/>
          </a:prstGeom>
          <a:noFill/>
          <a:ln w="25400">
            <a:noFill/>
            <a:miter lim="800000"/>
            <a:headEnd/>
            <a:tailEnd/>
          </a:ln>
          <a:effectLst/>
        </p:spPr>
        <p:txBody>
          <a:bodyPr wrap="none" lIns="90488" tIns="44450" rIns="90488" bIns="44450">
            <a:spAutoFit/>
          </a:bodyPr>
          <a:lstStyle/>
          <a:p>
            <a:pPr defTabSz="912813">
              <a:tabLst>
                <a:tab pos="912813" algn="l"/>
                <a:tab pos="1827213" algn="l"/>
                <a:tab pos="2740025" algn="l"/>
                <a:tab pos="3652838" algn="l"/>
                <a:tab pos="4567238" algn="l"/>
                <a:tab pos="5480050" algn="l"/>
                <a:tab pos="6394450" algn="l"/>
              </a:tabLst>
            </a:pPr>
            <a:r>
              <a:rPr lang="en-US" sz="2000">
                <a:solidFill>
                  <a:srgbClr val="0000FF"/>
                </a:solidFill>
                <a:effectLst>
                  <a:outerShdw blurRad="38100" dist="38100" dir="2700000" algn="tl">
                    <a:srgbClr val="C0C0C0"/>
                  </a:outerShdw>
                </a:effectLst>
                <a:latin typeface="Arial" pitchFamily="34" charset="0"/>
              </a:rPr>
              <a:t>H</a:t>
            </a:r>
            <a:r>
              <a:rPr lang="en-US" sz="2000" baseline="-25000">
                <a:solidFill>
                  <a:srgbClr val="0000FF"/>
                </a:solidFill>
                <a:effectLst>
                  <a:outerShdw blurRad="38100" dist="38100" dir="2700000" algn="tl">
                    <a:srgbClr val="C0C0C0"/>
                  </a:outerShdw>
                </a:effectLst>
                <a:latin typeface="Arial" pitchFamily="34" charset="0"/>
              </a:rPr>
              <a:t>2</a:t>
            </a:r>
            <a:r>
              <a:rPr lang="en-US" sz="2000">
                <a:solidFill>
                  <a:srgbClr val="0000FF"/>
                </a:solidFill>
                <a:effectLst>
                  <a:outerShdw blurRad="38100" dist="38100" dir="2700000" algn="tl">
                    <a:srgbClr val="C0C0C0"/>
                  </a:outerShdw>
                </a:effectLst>
                <a:latin typeface="Arial" pitchFamily="34" charset="0"/>
              </a:rPr>
              <a:t>C=CHCH</a:t>
            </a:r>
            <a:r>
              <a:rPr lang="en-US" sz="2000" baseline="-25000">
                <a:solidFill>
                  <a:srgbClr val="0000FF"/>
                </a:solidFill>
                <a:effectLst>
                  <a:outerShdw blurRad="38100" dist="38100" dir="2700000" algn="tl">
                    <a:srgbClr val="C0C0C0"/>
                  </a:outerShdw>
                </a:effectLst>
                <a:latin typeface="Arial" pitchFamily="34" charset="0"/>
              </a:rPr>
              <a:t>2</a:t>
            </a:r>
            <a:r>
              <a:rPr lang="en-US" sz="2000">
                <a:solidFill>
                  <a:srgbClr val="0000FF"/>
                </a:solidFill>
                <a:effectLst>
                  <a:outerShdw blurRad="38100" dist="38100" dir="2700000" algn="tl">
                    <a:srgbClr val="C0C0C0"/>
                  </a:outerShdw>
                </a:effectLst>
                <a:latin typeface="Arial" pitchFamily="34" charset="0"/>
              </a:rPr>
              <a:t>CH</a:t>
            </a:r>
            <a:r>
              <a:rPr lang="en-US" sz="2000" baseline="-25000">
                <a:solidFill>
                  <a:srgbClr val="0000FF"/>
                </a:solidFill>
                <a:effectLst>
                  <a:outerShdw blurRad="38100" dist="38100" dir="2700000" algn="tl">
                    <a:srgbClr val="C0C0C0"/>
                  </a:outerShdw>
                </a:effectLst>
                <a:latin typeface="Arial" pitchFamily="34" charset="0"/>
              </a:rPr>
              <a:t>2</a:t>
            </a:r>
            <a:r>
              <a:rPr lang="en-US" sz="2000">
                <a:solidFill>
                  <a:srgbClr val="0000FF"/>
                </a:solidFill>
                <a:effectLst>
                  <a:outerShdw blurRad="38100" dist="38100" dir="2700000" algn="tl">
                    <a:srgbClr val="C0C0C0"/>
                  </a:outerShdw>
                </a:effectLst>
                <a:latin typeface="Arial" pitchFamily="34" charset="0"/>
              </a:rPr>
              <a:t>CH</a:t>
            </a:r>
            <a:r>
              <a:rPr lang="en-US" sz="2000" baseline="-25000">
                <a:solidFill>
                  <a:srgbClr val="0000FF"/>
                </a:solidFill>
                <a:effectLst>
                  <a:outerShdw blurRad="38100" dist="38100" dir="2700000" algn="tl">
                    <a:srgbClr val="C0C0C0"/>
                  </a:outerShdw>
                </a:effectLst>
                <a:latin typeface="Arial" pitchFamily="34" charset="0"/>
              </a:rPr>
              <a:t>2</a:t>
            </a:r>
            <a:r>
              <a:rPr lang="en-US" sz="2000">
                <a:solidFill>
                  <a:srgbClr val="0000FF"/>
                </a:solidFill>
                <a:effectLst>
                  <a:outerShdw blurRad="38100" dist="38100" dir="2700000" algn="tl">
                    <a:srgbClr val="C0C0C0"/>
                  </a:outerShdw>
                </a:effectLst>
                <a:latin typeface="Arial" pitchFamily="34" charset="0"/>
              </a:rPr>
              <a:t>CH</a:t>
            </a:r>
            <a:r>
              <a:rPr lang="en-US" sz="2000" baseline="-25000">
                <a:solidFill>
                  <a:srgbClr val="0000FF"/>
                </a:solidFill>
                <a:effectLst>
                  <a:outerShdw blurRad="38100" dist="38100" dir="2700000" algn="tl">
                    <a:srgbClr val="C0C0C0"/>
                  </a:outerShdw>
                </a:effectLst>
                <a:latin typeface="Arial" pitchFamily="34" charset="0"/>
              </a:rPr>
              <a:t>3</a:t>
            </a:r>
          </a:p>
        </p:txBody>
      </p:sp>
      <p:sp>
        <p:nvSpPr>
          <p:cNvPr id="25" name="Line 24"/>
          <p:cNvSpPr>
            <a:spLocks noChangeShapeType="1"/>
          </p:cNvSpPr>
          <p:nvPr/>
        </p:nvSpPr>
        <p:spPr bwMode="auto">
          <a:xfrm flipH="1" flipV="1">
            <a:off x="3081338" y="3513138"/>
            <a:ext cx="660400" cy="288925"/>
          </a:xfrm>
          <a:prstGeom prst="line">
            <a:avLst/>
          </a:prstGeom>
          <a:noFill/>
          <a:ln w="12700">
            <a:solidFill>
              <a:schemeClr val="hlink"/>
            </a:solidFill>
            <a:round/>
            <a:headEnd/>
            <a:tailEnd type="triangle" w="med" len="med"/>
          </a:ln>
          <a:effectLst/>
        </p:spPr>
        <p:txBody>
          <a:bodyPr/>
          <a:lstStyle/>
          <a:p>
            <a:endParaRPr lang="en-US"/>
          </a:p>
        </p:txBody>
      </p:sp>
      <p:sp>
        <p:nvSpPr>
          <p:cNvPr id="26" name="Rectangle 25"/>
          <p:cNvSpPr>
            <a:spLocks noChangeArrowheads="1"/>
          </p:cNvSpPr>
          <p:nvPr/>
        </p:nvSpPr>
        <p:spPr bwMode="auto">
          <a:xfrm>
            <a:off x="3681413" y="3533775"/>
            <a:ext cx="801687" cy="546100"/>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sz="2000">
                <a:solidFill>
                  <a:srgbClr val="FF0000"/>
                </a:solidFill>
                <a:effectLst>
                  <a:outerShdw blurRad="38100" dist="38100" dir="2700000" algn="tl">
                    <a:srgbClr val="C0C0C0"/>
                  </a:outerShdw>
                </a:effectLst>
                <a:latin typeface="Arial" pitchFamily="34" charset="0"/>
              </a:rPr>
              <a:t>H—C</a:t>
            </a:r>
          </a:p>
        </p:txBody>
      </p:sp>
      <p:sp>
        <p:nvSpPr>
          <p:cNvPr id="27" name="Line 26"/>
          <p:cNvSpPr>
            <a:spLocks noChangeShapeType="1"/>
          </p:cNvSpPr>
          <p:nvPr/>
        </p:nvSpPr>
        <p:spPr bwMode="auto">
          <a:xfrm flipV="1">
            <a:off x="4318000" y="3411538"/>
            <a:ext cx="0" cy="288925"/>
          </a:xfrm>
          <a:prstGeom prst="line">
            <a:avLst/>
          </a:prstGeom>
          <a:noFill/>
          <a:ln w="25400">
            <a:solidFill>
              <a:schemeClr val="hlink"/>
            </a:solidFill>
            <a:round/>
            <a:headEnd/>
            <a:tailEnd/>
          </a:ln>
          <a:effectLst/>
        </p:spPr>
        <p:txBody>
          <a:bodyPr/>
          <a:lstStyle/>
          <a:p>
            <a:endParaRPr lang="en-US"/>
          </a:p>
        </p:txBody>
      </p:sp>
      <p:sp>
        <p:nvSpPr>
          <p:cNvPr id="28" name="Line 27"/>
          <p:cNvSpPr>
            <a:spLocks noChangeShapeType="1"/>
          </p:cNvSpPr>
          <p:nvPr/>
        </p:nvSpPr>
        <p:spPr bwMode="auto">
          <a:xfrm flipV="1">
            <a:off x="4313238" y="3979863"/>
            <a:ext cx="0" cy="288925"/>
          </a:xfrm>
          <a:prstGeom prst="line">
            <a:avLst/>
          </a:prstGeom>
          <a:noFill/>
          <a:ln w="25400">
            <a:solidFill>
              <a:schemeClr val="hlink"/>
            </a:solidFill>
            <a:round/>
            <a:headEnd/>
            <a:tailEnd/>
          </a:ln>
          <a:effectLst/>
        </p:spPr>
        <p:txBody>
          <a:bodyPr/>
          <a:lstStyle/>
          <a:p>
            <a:endParaRPr lang="en-US"/>
          </a:p>
        </p:txBody>
      </p:sp>
      <p:sp>
        <p:nvSpPr>
          <p:cNvPr id="29" name="Line 28"/>
          <p:cNvSpPr>
            <a:spLocks noChangeShapeType="1"/>
          </p:cNvSpPr>
          <p:nvPr/>
        </p:nvSpPr>
        <p:spPr bwMode="auto">
          <a:xfrm flipH="1">
            <a:off x="4479925" y="3846513"/>
            <a:ext cx="288925" cy="0"/>
          </a:xfrm>
          <a:prstGeom prst="line">
            <a:avLst/>
          </a:prstGeom>
          <a:noFill/>
          <a:ln w="25400">
            <a:solidFill>
              <a:schemeClr val="hlink"/>
            </a:solidFill>
            <a:round/>
            <a:headEnd/>
            <a:tailEnd/>
          </a:ln>
          <a:effectLst/>
        </p:spPr>
        <p:txBody>
          <a:bodyPr/>
          <a:lstStyle/>
          <a:p>
            <a:endParaRPr lang="en-US"/>
          </a:p>
        </p:txBody>
      </p:sp>
      <p:sp>
        <p:nvSpPr>
          <p:cNvPr id="30" name="Rectangle 29"/>
          <p:cNvSpPr>
            <a:spLocks noChangeArrowheads="1"/>
          </p:cNvSpPr>
          <p:nvPr/>
        </p:nvSpPr>
        <p:spPr bwMode="auto">
          <a:xfrm>
            <a:off x="790575" y="3633788"/>
            <a:ext cx="1133475" cy="546100"/>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sz="2000">
                <a:solidFill>
                  <a:schemeClr val="tx2"/>
                </a:solidFill>
                <a:effectLst>
                  <a:outerShdw blurRad="38100" dist="38100" dir="2700000" algn="tl">
                    <a:srgbClr val="C0C0C0"/>
                  </a:outerShdw>
                </a:effectLst>
                <a:latin typeface="Arial" pitchFamily="34" charset="0"/>
              </a:rPr>
              <a:t>C=C—H</a:t>
            </a:r>
          </a:p>
        </p:txBody>
      </p:sp>
      <p:sp>
        <p:nvSpPr>
          <p:cNvPr id="31" name="Line 30"/>
          <p:cNvSpPr>
            <a:spLocks noChangeShapeType="1"/>
          </p:cNvSpPr>
          <p:nvPr/>
        </p:nvSpPr>
        <p:spPr bwMode="auto">
          <a:xfrm>
            <a:off x="1897063" y="3919538"/>
            <a:ext cx="523875" cy="0"/>
          </a:xfrm>
          <a:prstGeom prst="line">
            <a:avLst/>
          </a:prstGeom>
          <a:noFill/>
          <a:ln w="12700">
            <a:solidFill>
              <a:schemeClr val="tx2"/>
            </a:solidFill>
            <a:round/>
            <a:headEnd/>
            <a:tailEnd type="triangle" w="med" len="med"/>
          </a:ln>
          <a:effectLst/>
        </p:spPr>
        <p:txBody>
          <a:bodyPr/>
          <a:lstStyle/>
          <a:p>
            <a:endParaRPr lang="en-US"/>
          </a:p>
        </p:txBody>
      </p:sp>
      <p:sp>
        <p:nvSpPr>
          <p:cNvPr id="32" name="Rectangle 31"/>
          <p:cNvSpPr>
            <a:spLocks noChangeArrowheads="1"/>
          </p:cNvSpPr>
          <p:nvPr/>
        </p:nvSpPr>
        <p:spPr bwMode="auto">
          <a:xfrm>
            <a:off x="4608513" y="2889250"/>
            <a:ext cx="696912" cy="546100"/>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sz="2000">
                <a:solidFill>
                  <a:schemeClr val="tx2"/>
                </a:solidFill>
                <a:effectLst>
                  <a:outerShdw blurRad="38100" dist="38100" dir="2700000" algn="tl">
                    <a:srgbClr val="C0C0C0"/>
                  </a:outerShdw>
                </a:effectLst>
                <a:latin typeface="Arial" pitchFamily="34" charset="0"/>
              </a:rPr>
              <a:t>C=C</a:t>
            </a:r>
          </a:p>
        </p:txBody>
      </p:sp>
      <p:sp>
        <p:nvSpPr>
          <p:cNvPr id="33" name="Line 32"/>
          <p:cNvSpPr>
            <a:spLocks noChangeShapeType="1"/>
          </p:cNvSpPr>
          <p:nvPr/>
        </p:nvSpPr>
        <p:spPr bwMode="auto">
          <a:xfrm>
            <a:off x="5318125" y="3175000"/>
            <a:ext cx="523875" cy="0"/>
          </a:xfrm>
          <a:prstGeom prst="line">
            <a:avLst/>
          </a:prstGeom>
          <a:noFill/>
          <a:ln w="12700">
            <a:solidFill>
              <a:schemeClr val="tx2"/>
            </a:solidFill>
            <a:round/>
            <a:headEnd/>
            <a:tailEnd type="triangle" w="med" len="med"/>
          </a:ln>
          <a:effectLst/>
        </p:spPr>
        <p:txBody>
          <a:bodyPr/>
          <a:lstStyle/>
          <a:p>
            <a:endParaRPr lang="en-US"/>
          </a:p>
        </p:txBody>
      </p:sp>
      <p:sp>
        <p:nvSpPr>
          <p:cNvPr id="34" name="Rectangle 33"/>
          <p:cNvSpPr>
            <a:spLocks noChangeArrowheads="1"/>
          </p:cNvSpPr>
          <p:nvPr/>
        </p:nvSpPr>
        <p:spPr bwMode="auto">
          <a:xfrm>
            <a:off x="7035800" y="3705225"/>
            <a:ext cx="984250" cy="558800"/>
          </a:xfrm>
          <a:prstGeom prst="rect">
            <a:avLst/>
          </a:prstGeom>
          <a:solidFill>
            <a:schemeClr val="bg1"/>
          </a:solidFill>
          <a:ln w="12700">
            <a:solidFill>
              <a:schemeClr val="tx2"/>
            </a:solid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sz="2000">
                <a:solidFill>
                  <a:schemeClr val="tx2"/>
                </a:solidFill>
                <a:effectLst>
                  <a:outerShdw blurRad="38100" dist="38100" dir="2700000" algn="tl">
                    <a:srgbClr val="C0C0C0"/>
                  </a:outerShdw>
                </a:effectLst>
                <a:latin typeface="Arial" pitchFamily="34" charset="0"/>
              </a:rPr>
              <a:t>H</a:t>
            </a:r>
            <a:r>
              <a:rPr lang="en-US" sz="2000" baseline="-25000">
                <a:solidFill>
                  <a:schemeClr val="tx2"/>
                </a:solidFill>
                <a:effectLst>
                  <a:outerShdw blurRad="38100" dist="38100" dir="2700000" algn="tl">
                    <a:srgbClr val="C0C0C0"/>
                  </a:outerShdw>
                </a:effectLst>
                <a:latin typeface="Arial" pitchFamily="34" charset="0"/>
              </a:rPr>
              <a:t>2</a:t>
            </a:r>
            <a:r>
              <a:rPr lang="en-US" sz="2000">
                <a:solidFill>
                  <a:schemeClr val="tx2"/>
                </a:solidFill>
                <a:effectLst>
                  <a:outerShdw blurRad="38100" dist="38100" dir="2700000" algn="tl">
                    <a:srgbClr val="C0C0C0"/>
                  </a:outerShdw>
                </a:effectLst>
                <a:latin typeface="Arial" pitchFamily="34" charset="0"/>
              </a:rPr>
              <a:t>C=C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17</a:t>
            </a:fld>
            <a:endParaRPr lang="en-US"/>
          </a:p>
        </p:txBody>
      </p:sp>
      <p:sp>
        <p:nvSpPr>
          <p:cNvPr id="3" name="Rectangle 2"/>
          <p:cNvSpPr txBox="1">
            <a:spLocks noChangeArrowheads="1"/>
          </p:cNvSpPr>
          <p:nvPr/>
        </p:nvSpPr>
        <p:spPr>
          <a:xfrm>
            <a:off x="228600" y="304800"/>
            <a:ext cx="3124200" cy="4343400"/>
          </a:xfrm>
          <a:prstGeom prst="rect">
            <a:avLst/>
          </a:prstGeom>
          <a:ln/>
        </p:spPr>
        <p:style>
          <a:lnRef idx="2">
            <a:schemeClr val="accent1"/>
          </a:lnRef>
          <a:fillRef idx="1">
            <a:schemeClr val="lt1"/>
          </a:fillRef>
          <a:effectRef idx="0">
            <a:schemeClr val="accent1"/>
          </a:effectRef>
          <a:fontRef idx="minor">
            <a:schemeClr val="dk1"/>
          </a:fontRef>
        </p:style>
        <p:txBody>
          <a:bodyPr wrap="none" lIns="19050" tIns="26988" rIns="19050" bIns="26988"/>
          <a:lstStyle/>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0" u="none" strike="noStrike" kern="1200" cap="none" spc="0" normalizeH="0" baseline="0" noProof="0" dirty="0" smtClean="0">
                <a:ln>
                  <a:noFill/>
                </a:ln>
                <a:solidFill>
                  <a:srgbClr val="002060"/>
                </a:solidFill>
                <a:uLnTx/>
                <a:uFillTx/>
                <a:latin typeface="+mn-lt"/>
                <a:ea typeface="+mn-ea"/>
                <a:cs typeface="+mn-cs"/>
              </a:rPr>
              <a:t>Structural unit</a:t>
            </a:r>
            <a:r>
              <a:rPr kumimoji="0" lang="en-US" sz="1600" b="0" i="0" u="none" strike="noStrike" kern="1200" cap="none" spc="0" normalizeH="0" noProof="0" dirty="0" smtClean="0">
                <a:ln>
                  <a:noFill/>
                </a:ln>
                <a:solidFill>
                  <a:srgbClr val="002060"/>
                </a:solidFill>
                <a:uLnTx/>
                <a:uFillTx/>
                <a:latin typeface="+mn-lt"/>
                <a:ea typeface="+mn-ea"/>
                <a:cs typeface="+mn-cs"/>
              </a:rPr>
              <a:t>      </a:t>
            </a:r>
            <a:r>
              <a:rPr kumimoji="0" lang="en-US" sz="1600" b="0" i="0" u="none" strike="noStrike" kern="1200" cap="none" spc="0" normalizeH="0" baseline="0" noProof="0" dirty="0" smtClean="0">
                <a:ln>
                  <a:noFill/>
                </a:ln>
                <a:solidFill>
                  <a:srgbClr val="002060"/>
                </a:solidFill>
                <a:uLnTx/>
                <a:uFillTx/>
                <a:latin typeface="+mn-lt"/>
                <a:ea typeface="+mn-ea"/>
                <a:cs typeface="+mn-cs"/>
              </a:rPr>
              <a:t>Frequency, cm</a:t>
            </a:r>
            <a:r>
              <a:rPr kumimoji="0" lang="en-US" sz="1600" b="0" i="0" u="none" strike="noStrike" kern="1200" cap="none" spc="0" normalizeH="0" baseline="30000" noProof="0" dirty="0" smtClean="0">
                <a:ln>
                  <a:noFill/>
                </a:ln>
                <a:solidFill>
                  <a:srgbClr val="002060"/>
                </a:solidFill>
                <a:uLnTx/>
                <a:uFillTx/>
                <a:latin typeface="+mn-lt"/>
                <a:ea typeface="+mn-ea"/>
                <a:cs typeface="+mn-cs"/>
              </a:rPr>
              <a:t>-1</a:t>
            </a:r>
          </a:p>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0" u="none" strike="noStrike" kern="1200" cap="none" spc="0" normalizeH="0" baseline="0" noProof="0" dirty="0" smtClean="0">
                <a:ln>
                  <a:noFill/>
                </a:ln>
                <a:solidFill>
                  <a:srgbClr val="002060"/>
                </a:solidFill>
                <a:uLnTx/>
                <a:uFillTx/>
                <a:latin typeface="+mn-lt"/>
                <a:ea typeface="+mn-ea"/>
                <a:cs typeface="+mn-cs"/>
              </a:rPr>
              <a:t>Stretching vibrations (single bonds)</a:t>
            </a:r>
          </a:p>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1" u="none" strike="noStrike" kern="1200" cap="none" spc="0" normalizeH="0" baseline="0" noProof="0" dirty="0" smtClean="0">
                <a:ln>
                  <a:noFill/>
                </a:ln>
                <a:solidFill>
                  <a:srgbClr val="002060"/>
                </a:solidFill>
                <a:uLnTx/>
                <a:uFillTx/>
                <a:latin typeface="+mn-lt"/>
                <a:ea typeface="+mn-ea"/>
                <a:cs typeface="+mn-cs"/>
              </a:rPr>
              <a:t>sp</a:t>
            </a:r>
            <a:r>
              <a:rPr kumimoji="0" lang="en-US" sz="1600" b="0" i="0" u="none" strike="noStrike" kern="1200" cap="none" spc="0" normalizeH="0" baseline="0" noProof="0" dirty="0" smtClean="0">
                <a:ln>
                  <a:noFill/>
                </a:ln>
                <a:solidFill>
                  <a:srgbClr val="002060"/>
                </a:solidFill>
                <a:uLnTx/>
                <a:uFillTx/>
                <a:latin typeface="+mn-lt"/>
                <a:ea typeface="+mn-ea"/>
                <a:cs typeface="+mn-cs"/>
              </a:rPr>
              <a:t> C—H</a:t>
            </a:r>
            <a:r>
              <a:rPr kumimoji="0" lang="en-US" sz="1600" b="0" i="0" u="none" strike="noStrike" kern="1200" cap="none" spc="0" normalizeH="0" noProof="0" dirty="0" smtClean="0">
                <a:ln>
                  <a:noFill/>
                </a:ln>
                <a:solidFill>
                  <a:srgbClr val="002060"/>
                </a:solidFill>
                <a:uLnTx/>
                <a:uFillTx/>
                <a:latin typeface="+mn-lt"/>
                <a:ea typeface="+mn-ea"/>
                <a:cs typeface="+mn-cs"/>
              </a:rPr>
              <a:t>                   </a:t>
            </a:r>
            <a:r>
              <a:rPr kumimoji="0" lang="en-US" sz="1600" b="0" i="0" u="none" strike="noStrike" kern="1200" cap="none" spc="0" normalizeH="0" baseline="0" noProof="0" dirty="0" smtClean="0">
                <a:ln>
                  <a:noFill/>
                </a:ln>
                <a:solidFill>
                  <a:srgbClr val="FF0000"/>
                </a:solidFill>
                <a:uLnTx/>
                <a:uFillTx/>
                <a:latin typeface="+mn-lt"/>
                <a:ea typeface="+mn-ea"/>
                <a:cs typeface="+mn-cs"/>
              </a:rPr>
              <a:t>3310-3320</a:t>
            </a:r>
          </a:p>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1" u="none" strike="noStrike" kern="1200" cap="none" spc="0" normalizeH="0" baseline="0" noProof="0" dirty="0" smtClean="0">
                <a:ln>
                  <a:noFill/>
                </a:ln>
                <a:solidFill>
                  <a:srgbClr val="002060"/>
                </a:solidFill>
                <a:uLnTx/>
                <a:uFillTx/>
                <a:latin typeface="+mn-lt"/>
                <a:ea typeface="+mn-ea"/>
                <a:cs typeface="+mn-cs"/>
              </a:rPr>
              <a:t>sp</a:t>
            </a:r>
            <a:r>
              <a:rPr kumimoji="0" lang="en-US" sz="1600" b="0" i="0" u="none" strike="noStrike" kern="1200" cap="none" spc="0" normalizeH="0" baseline="30000" noProof="0" dirty="0" smtClean="0">
                <a:ln>
                  <a:noFill/>
                </a:ln>
                <a:solidFill>
                  <a:srgbClr val="002060"/>
                </a:solidFill>
                <a:uLnTx/>
                <a:uFillTx/>
                <a:latin typeface="+mn-lt"/>
                <a:ea typeface="+mn-ea"/>
                <a:cs typeface="+mn-cs"/>
              </a:rPr>
              <a:t>2</a:t>
            </a:r>
            <a:r>
              <a:rPr kumimoji="0" lang="en-US" sz="1600" b="0" i="0" u="none" strike="noStrike" kern="1200" cap="none" spc="0" normalizeH="0" baseline="0" noProof="0" dirty="0" smtClean="0">
                <a:ln>
                  <a:noFill/>
                </a:ln>
                <a:solidFill>
                  <a:srgbClr val="002060"/>
                </a:solidFill>
                <a:uLnTx/>
                <a:uFillTx/>
                <a:latin typeface="+mn-lt"/>
                <a:ea typeface="+mn-ea"/>
                <a:cs typeface="+mn-cs"/>
              </a:rPr>
              <a:t> C—H</a:t>
            </a:r>
            <a:r>
              <a:rPr kumimoji="0" lang="en-US" sz="1600" b="0" i="0" u="none" strike="noStrike" kern="1200" cap="none" spc="0" normalizeH="0" noProof="0" dirty="0" smtClean="0">
                <a:ln>
                  <a:noFill/>
                </a:ln>
                <a:solidFill>
                  <a:srgbClr val="002060"/>
                </a:solidFill>
                <a:uLnTx/>
                <a:uFillTx/>
                <a:latin typeface="+mn-lt"/>
                <a:ea typeface="+mn-ea"/>
                <a:cs typeface="+mn-cs"/>
              </a:rPr>
              <a:t>                 </a:t>
            </a:r>
            <a:r>
              <a:rPr kumimoji="0" lang="en-US" sz="1600" b="0" i="0" u="none" strike="noStrike" kern="1200" cap="none" spc="0" normalizeH="0" baseline="0" noProof="0" dirty="0" smtClean="0">
                <a:ln>
                  <a:noFill/>
                </a:ln>
                <a:solidFill>
                  <a:srgbClr val="FF0000"/>
                </a:solidFill>
                <a:uLnTx/>
                <a:uFillTx/>
                <a:latin typeface="+mn-lt"/>
                <a:ea typeface="+mn-ea"/>
                <a:cs typeface="+mn-cs"/>
              </a:rPr>
              <a:t>3000-3100</a:t>
            </a:r>
          </a:p>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1" u="none" strike="noStrike" kern="1200" cap="none" spc="0" normalizeH="0" baseline="0" noProof="0" dirty="0" smtClean="0">
                <a:ln>
                  <a:noFill/>
                </a:ln>
                <a:solidFill>
                  <a:srgbClr val="002060"/>
                </a:solidFill>
                <a:uLnTx/>
                <a:uFillTx/>
                <a:latin typeface="+mn-lt"/>
                <a:ea typeface="+mn-ea"/>
                <a:cs typeface="+mn-cs"/>
              </a:rPr>
              <a:t>sp</a:t>
            </a:r>
            <a:r>
              <a:rPr kumimoji="0" lang="en-US" sz="1600" b="0" i="0" u="none" strike="noStrike" kern="1200" cap="none" spc="0" normalizeH="0" baseline="30000" noProof="0" dirty="0" smtClean="0">
                <a:ln>
                  <a:noFill/>
                </a:ln>
                <a:solidFill>
                  <a:srgbClr val="002060"/>
                </a:solidFill>
                <a:uLnTx/>
                <a:uFillTx/>
                <a:latin typeface="+mn-lt"/>
                <a:ea typeface="+mn-ea"/>
                <a:cs typeface="+mn-cs"/>
              </a:rPr>
              <a:t>3</a:t>
            </a:r>
            <a:r>
              <a:rPr kumimoji="0" lang="en-US" sz="1600" b="0" i="0" u="none" strike="noStrike" kern="1200" cap="none" spc="0" normalizeH="0" baseline="0" noProof="0" dirty="0" smtClean="0">
                <a:ln>
                  <a:noFill/>
                </a:ln>
                <a:solidFill>
                  <a:srgbClr val="002060"/>
                </a:solidFill>
                <a:uLnTx/>
                <a:uFillTx/>
                <a:latin typeface="+mn-lt"/>
                <a:ea typeface="+mn-ea"/>
                <a:cs typeface="+mn-cs"/>
              </a:rPr>
              <a:t> C—H</a:t>
            </a:r>
            <a:r>
              <a:rPr kumimoji="0" lang="en-US" sz="1600" b="0" i="0" u="none" strike="noStrike" kern="1200" cap="none" spc="0" normalizeH="0" noProof="0" dirty="0" smtClean="0">
                <a:ln>
                  <a:noFill/>
                </a:ln>
                <a:solidFill>
                  <a:srgbClr val="002060"/>
                </a:solidFill>
                <a:uLnTx/>
                <a:uFillTx/>
                <a:latin typeface="+mn-lt"/>
                <a:ea typeface="+mn-ea"/>
                <a:cs typeface="+mn-cs"/>
              </a:rPr>
              <a:t>                 </a:t>
            </a:r>
            <a:r>
              <a:rPr kumimoji="0" lang="en-US" sz="1600" b="0" i="0" u="none" strike="noStrike" kern="1200" cap="none" spc="0" normalizeH="0" baseline="0" noProof="0" dirty="0" smtClean="0">
                <a:ln>
                  <a:noFill/>
                </a:ln>
                <a:solidFill>
                  <a:srgbClr val="FF0000"/>
                </a:solidFill>
                <a:uLnTx/>
                <a:uFillTx/>
                <a:latin typeface="+mn-lt"/>
                <a:ea typeface="+mn-ea"/>
                <a:cs typeface="+mn-cs"/>
              </a:rPr>
              <a:t>2850-2950</a:t>
            </a:r>
          </a:p>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1" u="none" strike="noStrike" kern="1200" cap="none" spc="0" normalizeH="0" baseline="0" noProof="0" dirty="0" smtClean="0">
                <a:ln>
                  <a:noFill/>
                </a:ln>
                <a:solidFill>
                  <a:srgbClr val="002060"/>
                </a:solidFill>
                <a:uLnTx/>
                <a:uFillTx/>
                <a:latin typeface="+mn-lt"/>
                <a:ea typeface="+mn-ea"/>
                <a:cs typeface="+mn-cs"/>
              </a:rPr>
              <a:t>sp</a:t>
            </a:r>
            <a:r>
              <a:rPr kumimoji="0" lang="en-US" sz="1600" b="0" i="0" u="none" strike="noStrike" kern="1200" cap="none" spc="0" normalizeH="0" baseline="30000" noProof="0" dirty="0" smtClean="0">
                <a:ln>
                  <a:noFill/>
                </a:ln>
                <a:solidFill>
                  <a:srgbClr val="002060"/>
                </a:solidFill>
                <a:uLnTx/>
                <a:uFillTx/>
                <a:latin typeface="+mn-lt"/>
                <a:ea typeface="+mn-ea"/>
                <a:cs typeface="+mn-cs"/>
              </a:rPr>
              <a:t>2</a:t>
            </a:r>
            <a:r>
              <a:rPr kumimoji="0" lang="en-US" sz="1600" b="0" i="0" u="none" strike="noStrike" kern="1200" cap="none" spc="0" normalizeH="0" baseline="0" noProof="0" dirty="0" smtClean="0">
                <a:ln>
                  <a:noFill/>
                </a:ln>
                <a:solidFill>
                  <a:srgbClr val="002060"/>
                </a:solidFill>
                <a:uLnTx/>
                <a:uFillTx/>
                <a:latin typeface="+mn-lt"/>
                <a:ea typeface="+mn-ea"/>
                <a:cs typeface="+mn-cs"/>
              </a:rPr>
              <a:t> C—O</a:t>
            </a:r>
            <a:r>
              <a:rPr kumimoji="0" lang="en-US" sz="1600" b="0" i="0" u="none" strike="noStrike" kern="1200" cap="none" spc="0" normalizeH="0" noProof="0" dirty="0" smtClean="0">
                <a:ln>
                  <a:noFill/>
                </a:ln>
                <a:solidFill>
                  <a:srgbClr val="002060"/>
                </a:solidFill>
                <a:uLnTx/>
                <a:uFillTx/>
                <a:latin typeface="+mn-lt"/>
                <a:ea typeface="+mn-ea"/>
                <a:cs typeface="+mn-cs"/>
              </a:rPr>
              <a:t>                </a:t>
            </a:r>
            <a:r>
              <a:rPr kumimoji="0" lang="en-US" sz="1600" b="0" i="0" u="none" strike="noStrike" kern="1200" cap="none" spc="0" normalizeH="0" baseline="0" noProof="0" dirty="0" smtClean="0">
                <a:ln>
                  <a:noFill/>
                </a:ln>
                <a:solidFill>
                  <a:srgbClr val="FF0000"/>
                </a:solidFill>
                <a:uLnTx/>
                <a:uFillTx/>
                <a:latin typeface="+mn-lt"/>
                <a:ea typeface="+mn-ea"/>
                <a:cs typeface="+mn-cs"/>
              </a:rPr>
              <a:t>1200</a:t>
            </a:r>
          </a:p>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r>
              <a:rPr kumimoji="0" lang="en-US" sz="1600" b="0" i="1" u="none" strike="noStrike" kern="1200" cap="none" spc="0" normalizeH="0" baseline="0" noProof="0" dirty="0" smtClean="0">
                <a:ln>
                  <a:noFill/>
                </a:ln>
                <a:solidFill>
                  <a:srgbClr val="002060"/>
                </a:solidFill>
                <a:uLnTx/>
                <a:uFillTx/>
                <a:latin typeface="+mn-lt"/>
                <a:ea typeface="+mn-ea"/>
                <a:cs typeface="+mn-cs"/>
              </a:rPr>
              <a:t>sp</a:t>
            </a:r>
            <a:r>
              <a:rPr kumimoji="0" lang="en-US" sz="1600" b="0" i="0" u="none" strike="noStrike" kern="1200" cap="none" spc="0" normalizeH="0" baseline="30000" noProof="0" dirty="0" smtClean="0">
                <a:ln>
                  <a:noFill/>
                </a:ln>
                <a:solidFill>
                  <a:srgbClr val="002060"/>
                </a:solidFill>
                <a:uLnTx/>
                <a:uFillTx/>
                <a:latin typeface="+mn-lt"/>
                <a:ea typeface="+mn-ea"/>
                <a:cs typeface="+mn-cs"/>
              </a:rPr>
              <a:t>3</a:t>
            </a:r>
            <a:r>
              <a:rPr kumimoji="0" lang="en-US" sz="1600" b="0" i="0" u="none" strike="noStrike" kern="1200" cap="none" spc="0" normalizeH="0" baseline="0" noProof="0" dirty="0" smtClean="0">
                <a:ln>
                  <a:noFill/>
                </a:ln>
                <a:solidFill>
                  <a:srgbClr val="002060"/>
                </a:solidFill>
                <a:uLnTx/>
                <a:uFillTx/>
                <a:latin typeface="+mn-lt"/>
                <a:ea typeface="+mn-ea"/>
                <a:cs typeface="+mn-cs"/>
              </a:rPr>
              <a:t> C—O</a:t>
            </a:r>
            <a:r>
              <a:rPr kumimoji="0" lang="en-US" sz="1600" b="0" i="0" u="none" strike="noStrike" kern="1200" cap="none" spc="0" normalizeH="0" noProof="0" dirty="0" smtClean="0">
                <a:ln>
                  <a:noFill/>
                </a:ln>
                <a:solidFill>
                  <a:srgbClr val="002060"/>
                </a:solidFill>
                <a:uLnTx/>
                <a:uFillTx/>
                <a:latin typeface="+mn-lt"/>
                <a:ea typeface="+mn-ea"/>
                <a:cs typeface="+mn-cs"/>
              </a:rPr>
              <a:t>             </a:t>
            </a:r>
            <a:r>
              <a:rPr kumimoji="0" lang="en-US" sz="1600" b="0" i="0" u="none" strike="noStrike" kern="1200" cap="none" spc="0" normalizeH="0" baseline="0" noProof="0" dirty="0" smtClean="0">
                <a:ln>
                  <a:noFill/>
                </a:ln>
                <a:solidFill>
                  <a:srgbClr val="FF0000"/>
                </a:solidFill>
                <a:uLnTx/>
                <a:uFillTx/>
                <a:latin typeface="+mn-lt"/>
                <a:ea typeface="+mn-ea"/>
                <a:cs typeface="+mn-cs"/>
              </a:rPr>
              <a:t>1025-1200</a:t>
            </a:r>
          </a:p>
        </p:txBody>
      </p:sp>
      <p:sp>
        <p:nvSpPr>
          <p:cNvPr id="4" name="Rectangle 2"/>
          <p:cNvSpPr txBox="1">
            <a:spLocks noChangeArrowheads="1"/>
          </p:cNvSpPr>
          <p:nvPr/>
        </p:nvSpPr>
        <p:spPr>
          <a:xfrm>
            <a:off x="3429000" y="838200"/>
            <a:ext cx="6338888" cy="1892300"/>
          </a:xfrm>
          <a:prstGeom prst="rect">
            <a:avLst/>
          </a:prstGeom>
          <a:noFill/>
          <a:ln/>
        </p:spPr>
        <p:txBody>
          <a:bodyPr wrap="none" lIns="19050" tIns="26988" rIns="19050" bIns="26988"/>
          <a:lstStyle/>
          <a:p>
            <a:pPr marL="0" marR="0" lvl="0" indent="0" algn="l" defTabSz="914400" rtl="0" eaLnBrk="1" fontAlgn="auto" latinLnBrk="0" hangingPunct="1">
              <a:lnSpc>
                <a:spcPts val="2800"/>
              </a:lnSpc>
              <a:spcBef>
                <a:spcPts val="1000"/>
              </a:spcBef>
              <a:spcAft>
                <a:spcPts val="1000"/>
              </a:spcAft>
              <a:buClrTx/>
              <a:buSzTx/>
              <a:buFontTx/>
              <a:buNone/>
              <a:tabLst>
                <a:tab pos="457200" algn="l"/>
                <a:tab pos="3657600" algn="l"/>
                <a:tab pos="5486400" algn="l"/>
              </a:tabLst>
              <a:defRPr/>
            </a:pPr>
            <a:endParaRPr kumimoji="0" lang="en-US" sz="2800" b="0" i="0" u="none" strike="noStrike" kern="1200" cap="none" spc="0" normalizeH="0" baseline="3000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grpSp>
        <p:nvGrpSpPr>
          <p:cNvPr id="5" name="Group 13"/>
          <p:cNvGrpSpPr>
            <a:grpSpLocks/>
          </p:cNvGrpSpPr>
          <p:nvPr/>
        </p:nvGrpSpPr>
        <p:grpSpPr bwMode="auto">
          <a:xfrm>
            <a:off x="4724400" y="1981200"/>
            <a:ext cx="1482725" cy="1179512"/>
            <a:chOff x="1045" y="1789"/>
            <a:chExt cx="934" cy="743"/>
          </a:xfrm>
        </p:grpSpPr>
        <p:sp>
          <p:nvSpPr>
            <p:cNvPr id="6" name="Rectangle 4"/>
            <p:cNvSpPr>
              <a:spLocks noChangeArrowheads="1"/>
            </p:cNvSpPr>
            <p:nvPr/>
          </p:nvSpPr>
          <p:spPr bwMode="auto">
            <a:xfrm>
              <a:off x="1137" y="2003"/>
              <a:ext cx="276" cy="325"/>
            </a:xfrm>
            <a:prstGeom prst="rect">
              <a:avLst/>
            </a:prstGeom>
            <a:noFill/>
            <a:ln w="12700">
              <a:noFill/>
              <a:miter lim="800000"/>
              <a:headEnd/>
              <a:tailEnd/>
            </a:ln>
            <a:effectLst/>
          </p:spPr>
          <p:txBody>
            <a:bodyPr wrap="none" lIns="90488" tIns="44450" rIns="90488" bIns="44450">
              <a:spAutoFit/>
            </a:bodyPr>
            <a:lstStyle/>
            <a:p>
              <a:pPr marL="342900" indent="-342900" algn="ctr">
                <a:lnSpc>
                  <a:spcPct val="100000"/>
                </a:lnSpc>
                <a:spcBef>
                  <a:spcPct val="20000"/>
                </a:spcBef>
              </a:pPr>
              <a:r>
                <a:rPr lang="en-US">
                  <a:solidFill>
                    <a:srgbClr val="FFFF00"/>
                  </a:solidFill>
                  <a:effectLst>
                    <a:outerShdw blurRad="38100" dist="38100" dir="2700000" algn="tl">
                      <a:srgbClr val="000000"/>
                    </a:outerShdw>
                  </a:effectLst>
                  <a:latin typeface="Arial" pitchFamily="34" charset="0"/>
                </a:rPr>
                <a:t>C</a:t>
              </a:r>
            </a:p>
          </p:txBody>
        </p:sp>
        <p:sp>
          <p:nvSpPr>
            <p:cNvPr id="7" name="Rectangle 5"/>
            <p:cNvSpPr>
              <a:spLocks noChangeArrowheads="1"/>
            </p:cNvSpPr>
            <p:nvPr/>
          </p:nvSpPr>
          <p:spPr bwMode="auto">
            <a:xfrm>
              <a:off x="1618" y="2011"/>
              <a:ext cx="276" cy="325"/>
            </a:xfrm>
            <a:prstGeom prst="rect">
              <a:avLst/>
            </a:prstGeom>
            <a:noFill/>
            <a:ln w="12700">
              <a:noFill/>
              <a:miter lim="800000"/>
              <a:headEnd/>
              <a:tailEnd/>
            </a:ln>
            <a:effectLst/>
          </p:spPr>
          <p:txBody>
            <a:bodyPr wrap="none" lIns="90488" tIns="44450" rIns="90488" bIns="44450">
              <a:spAutoFit/>
            </a:bodyPr>
            <a:lstStyle/>
            <a:p>
              <a:pPr marL="342900" indent="-342900" algn="ctr">
                <a:lnSpc>
                  <a:spcPct val="100000"/>
                </a:lnSpc>
                <a:spcBef>
                  <a:spcPct val="20000"/>
                </a:spcBef>
              </a:pPr>
              <a:r>
                <a:rPr lang="en-US">
                  <a:solidFill>
                    <a:srgbClr val="FFFF00"/>
                  </a:solidFill>
                  <a:effectLst>
                    <a:outerShdw blurRad="38100" dist="38100" dir="2700000" algn="tl">
                      <a:srgbClr val="000000"/>
                    </a:outerShdw>
                  </a:effectLst>
                  <a:latin typeface="Arial" pitchFamily="34" charset="0"/>
                </a:rPr>
                <a:t>C</a:t>
              </a:r>
            </a:p>
          </p:txBody>
        </p:sp>
        <p:grpSp>
          <p:nvGrpSpPr>
            <p:cNvPr id="8" name="Group 8"/>
            <p:cNvGrpSpPr>
              <a:grpSpLocks/>
            </p:cNvGrpSpPr>
            <p:nvPr/>
          </p:nvGrpSpPr>
          <p:grpSpPr bwMode="auto">
            <a:xfrm>
              <a:off x="1391" y="2132"/>
              <a:ext cx="241" cy="63"/>
              <a:chOff x="1391" y="2132"/>
              <a:chExt cx="241" cy="63"/>
            </a:xfrm>
          </p:grpSpPr>
          <p:sp>
            <p:nvSpPr>
              <p:cNvPr id="13" name="Line 6"/>
              <p:cNvSpPr>
                <a:spLocks noChangeShapeType="1"/>
              </p:cNvSpPr>
              <p:nvPr/>
            </p:nvSpPr>
            <p:spPr bwMode="auto">
              <a:xfrm>
                <a:off x="1394" y="2132"/>
                <a:ext cx="238" cy="0"/>
              </a:xfrm>
              <a:prstGeom prst="line">
                <a:avLst/>
              </a:prstGeom>
              <a:noFill/>
              <a:ln w="25400">
                <a:solidFill>
                  <a:schemeClr val="tx2"/>
                </a:solidFill>
                <a:round/>
                <a:headEnd/>
                <a:tailEnd/>
              </a:ln>
              <a:effectLst/>
            </p:spPr>
            <p:txBody>
              <a:bodyPr/>
              <a:lstStyle/>
              <a:p>
                <a:endParaRPr lang="en-US"/>
              </a:p>
            </p:txBody>
          </p:sp>
          <p:sp>
            <p:nvSpPr>
              <p:cNvPr id="14" name="Line 7"/>
              <p:cNvSpPr>
                <a:spLocks noChangeShapeType="1"/>
              </p:cNvSpPr>
              <p:nvPr/>
            </p:nvSpPr>
            <p:spPr bwMode="auto">
              <a:xfrm>
                <a:off x="1391" y="2195"/>
                <a:ext cx="238" cy="0"/>
              </a:xfrm>
              <a:prstGeom prst="line">
                <a:avLst/>
              </a:prstGeom>
              <a:noFill/>
              <a:ln w="25400">
                <a:solidFill>
                  <a:schemeClr val="tx2"/>
                </a:solidFill>
                <a:round/>
                <a:headEnd/>
                <a:tailEnd/>
              </a:ln>
              <a:effectLst/>
            </p:spPr>
            <p:txBody>
              <a:bodyPr/>
              <a:lstStyle/>
              <a:p>
                <a:endParaRPr lang="en-US"/>
              </a:p>
            </p:txBody>
          </p:sp>
        </p:grpSp>
        <p:sp>
          <p:nvSpPr>
            <p:cNvPr id="9" name="Line 9"/>
            <p:cNvSpPr>
              <a:spLocks noChangeShapeType="1"/>
            </p:cNvSpPr>
            <p:nvPr/>
          </p:nvSpPr>
          <p:spPr bwMode="auto">
            <a:xfrm flipH="1">
              <a:off x="1809" y="1790"/>
              <a:ext cx="170" cy="252"/>
            </a:xfrm>
            <a:prstGeom prst="line">
              <a:avLst/>
            </a:prstGeom>
            <a:noFill/>
            <a:ln w="25400">
              <a:solidFill>
                <a:schemeClr val="tx2"/>
              </a:solidFill>
              <a:round/>
              <a:headEnd/>
              <a:tailEnd/>
            </a:ln>
            <a:effectLst/>
          </p:spPr>
          <p:txBody>
            <a:bodyPr/>
            <a:lstStyle/>
            <a:p>
              <a:endParaRPr lang="en-US"/>
            </a:p>
          </p:txBody>
        </p:sp>
        <p:sp>
          <p:nvSpPr>
            <p:cNvPr id="10" name="Line 10"/>
            <p:cNvSpPr>
              <a:spLocks noChangeShapeType="1"/>
            </p:cNvSpPr>
            <p:nvPr/>
          </p:nvSpPr>
          <p:spPr bwMode="auto">
            <a:xfrm flipH="1" flipV="1">
              <a:off x="1808" y="2280"/>
              <a:ext cx="170" cy="252"/>
            </a:xfrm>
            <a:prstGeom prst="line">
              <a:avLst/>
            </a:prstGeom>
            <a:noFill/>
            <a:ln w="25400">
              <a:solidFill>
                <a:schemeClr val="tx2"/>
              </a:solidFill>
              <a:round/>
              <a:headEnd/>
              <a:tailEnd/>
            </a:ln>
            <a:effectLst/>
          </p:spPr>
          <p:txBody>
            <a:bodyPr/>
            <a:lstStyle/>
            <a:p>
              <a:endParaRPr lang="en-US"/>
            </a:p>
          </p:txBody>
        </p:sp>
        <p:sp>
          <p:nvSpPr>
            <p:cNvPr id="11" name="Line 11"/>
            <p:cNvSpPr>
              <a:spLocks noChangeShapeType="1"/>
            </p:cNvSpPr>
            <p:nvPr/>
          </p:nvSpPr>
          <p:spPr bwMode="auto">
            <a:xfrm>
              <a:off x="1045" y="1789"/>
              <a:ext cx="170" cy="251"/>
            </a:xfrm>
            <a:prstGeom prst="line">
              <a:avLst/>
            </a:prstGeom>
            <a:noFill/>
            <a:ln w="25400">
              <a:solidFill>
                <a:schemeClr val="tx2"/>
              </a:solidFill>
              <a:round/>
              <a:headEnd/>
              <a:tailEnd/>
            </a:ln>
            <a:effectLst/>
          </p:spPr>
          <p:txBody>
            <a:bodyPr/>
            <a:lstStyle/>
            <a:p>
              <a:endParaRPr lang="en-US"/>
            </a:p>
          </p:txBody>
        </p:sp>
        <p:sp>
          <p:nvSpPr>
            <p:cNvPr id="12" name="Line 12"/>
            <p:cNvSpPr>
              <a:spLocks noChangeShapeType="1"/>
            </p:cNvSpPr>
            <p:nvPr/>
          </p:nvSpPr>
          <p:spPr bwMode="auto">
            <a:xfrm flipV="1">
              <a:off x="1046" y="2279"/>
              <a:ext cx="170" cy="251"/>
            </a:xfrm>
            <a:prstGeom prst="line">
              <a:avLst/>
            </a:prstGeom>
            <a:noFill/>
            <a:ln w="25400">
              <a:solidFill>
                <a:schemeClr val="tx2"/>
              </a:solidFill>
              <a:round/>
              <a:headEnd/>
              <a:tailEnd/>
            </a:ln>
            <a:effectLst/>
          </p:spPr>
          <p:txBody>
            <a:bodyPr/>
            <a:lstStyle/>
            <a:p>
              <a:endParaRPr lang="en-US"/>
            </a:p>
          </p:txBody>
        </p:sp>
      </p:grpSp>
      <p:sp>
        <p:nvSpPr>
          <p:cNvPr id="15" name="Rectangle 14"/>
          <p:cNvSpPr>
            <a:spLocks noChangeArrowheads="1"/>
          </p:cNvSpPr>
          <p:nvPr/>
        </p:nvSpPr>
        <p:spPr bwMode="auto">
          <a:xfrm>
            <a:off x="6858000" y="2362200"/>
            <a:ext cx="1285609" cy="366767"/>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dirty="0">
                <a:latin typeface="Arial" pitchFamily="34" charset="0"/>
              </a:rPr>
              <a:t>1620-1680</a:t>
            </a:r>
          </a:p>
        </p:txBody>
      </p:sp>
      <p:grpSp>
        <p:nvGrpSpPr>
          <p:cNvPr id="16" name="Group 21"/>
          <p:cNvGrpSpPr>
            <a:grpSpLocks/>
          </p:cNvGrpSpPr>
          <p:nvPr/>
        </p:nvGrpSpPr>
        <p:grpSpPr bwMode="auto">
          <a:xfrm>
            <a:off x="4724400" y="5181600"/>
            <a:ext cx="1506537" cy="560388"/>
            <a:chOff x="923" y="3498"/>
            <a:chExt cx="949" cy="353"/>
          </a:xfrm>
        </p:grpSpPr>
        <p:grpSp>
          <p:nvGrpSpPr>
            <p:cNvPr id="17" name="Group 18"/>
            <p:cNvGrpSpPr>
              <a:grpSpLocks/>
            </p:cNvGrpSpPr>
            <p:nvPr/>
          </p:nvGrpSpPr>
          <p:grpSpPr bwMode="auto">
            <a:xfrm>
              <a:off x="1387" y="3613"/>
              <a:ext cx="238" cy="115"/>
              <a:chOff x="1387" y="3613"/>
              <a:chExt cx="238" cy="115"/>
            </a:xfrm>
          </p:grpSpPr>
          <p:sp>
            <p:nvSpPr>
              <p:cNvPr id="20" name="Line 15"/>
              <p:cNvSpPr>
                <a:spLocks noChangeShapeType="1"/>
              </p:cNvSpPr>
              <p:nvPr/>
            </p:nvSpPr>
            <p:spPr bwMode="auto">
              <a:xfrm>
                <a:off x="1387" y="3613"/>
                <a:ext cx="238" cy="0"/>
              </a:xfrm>
              <a:prstGeom prst="line">
                <a:avLst/>
              </a:prstGeom>
              <a:noFill/>
              <a:ln w="25400">
                <a:solidFill>
                  <a:schemeClr val="tx2"/>
                </a:solidFill>
                <a:round/>
                <a:headEnd/>
                <a:tailEnd/>
              </a:ln>
              <a:effectLst/>
            </p:spPr>
            <p:txBody>
              <a:bodyPr/>
              <a:lstStyle/>
              <a:p>
                <a:endParaRPr lang="en-US"/>
              </a:p>
            </p:txBody>
          </p:sp>
          <p:sp>
            <p:nvSpPr>
              <p:cNvPr id="21" name="Line 16"/>
              <p:cNvSpPr>
                <a:spLocks noChangeShapeType="1"/>
              </p:cNvSpPr>
              <p:nvPr/>
            </p:nvSpPr>
            <p:spPr bwMode="auto">
              <a:xfrm>
                <a:off x="1387" y="3676"/>
                <a:ext cx="238" cy="0"/>
              </a:xfrm>
              <a:prstGeom prst="line">
                <a:avLst/>
              </a:prstGeom>
              <a:noFill/>
              <a:ln w="25400">
                <a:solidFill>
                  <a:schemeClr val="tx2"/>
                </a:solidFill>
                <a:round/>
                <a:headEnd/>
                <a:tailEnd/>
              </a:ln>
              <a:effectLst/>
            </p:spPr>
            <p:txBody>
              <a:bodyPr/>
              <a:lstStyle/>
              <a:p>
                <a:endParaRPr lang="en-US"/>
              </a:p>
            </p:txBody>
          </p:sp>
          <p:sp>
            <p:nvSpPr>
              <p:cNvPr id="22" name="Line 17"/>
              <p:cNvSpPr>
                <a:spLocks noChangeShapeType="1"/>
              </p:cNvSpPr>
              <p:nvPr/>
            </p:nvSpPr>
            <p:spPr bwMode="auto">
              <a:xfrm>
                <a:off x="1387" y="3728"/>
                <a:ext cx="238" cy="0"/>
              </a:xfrm>
              <a:prstGeom prst="line">
                <a:avLst/>
              </a:prstGeom>
              <a:noFill/>
              <a:ln w="25400">
                <a:solidFill>
                  <a:schemeClr val="tx2"/>
                </a:solidFill>
                <a:round/>
                <a:headEnd/>
                <a:tailEnd/>
              </a:ln>
              <a:effectLst/>
            </p:spPr>
            <p:txBody>
              <a:bodyPr/>
              <a:lstStyle/>
              <a:p>
                <a:endParaRPr lang="en-US"/>
              </a:p>
            </p:txBody>
          </p:sp>
        </p:grpSp>
        <p:sp>
          <p:nvSpPr>
            <p:cNvPr id="18" name="Rectangle 19"/>
            <p:cNvSpPr>
              <a:spLocks noChangeArrowheads="1"/>
            </p:cNvSpPr>
            <p:nvPr/>
          </p:nvSpPr>
          <p:spPr bwMode="auto">
            <a:xfrm>
              <a:off x="923" y="3498"/>
              <a:ext cx="500" cy="344"/>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a:solidFill>
                    <a:srgbClr val="FFFF00"/>
                  </a:solidFill>
                  <a:effectLst>
                    <a:outerShdw blurRad="38100" dist="38100" dir="2700000" algn="tl">
                      <a:srgbClr val="000000"/>
                    </a:outerShdw>
                  </a:effectLst>
                  <a:latin typeface="Arial" pitchFamily="34" charset="0"/>
                </a:rPr>
                <a:t>—C</a:t>
              </a:r>
            </a:p>
          </p:txBody>
        </p:sp>
        <p:sp>
          <p:nvSpPr>
            <p:cNvPr id="19" name="Rectangle 20"/>
            <p:cNvSpPr>
              <a:spLocks noChangeArrowheads="1"/>
            </p:cNvSpPr>
            <p:nvPr/>
          </p:nvSpPr>
          <p:spPr bwMode="auto">
            <a:xfrm>
              <a:off x="1596" y="3507"/>
              <a:ext cx="276" cy="344"/>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a:solidFill>
                    <a:srgbClr val="FFFF00"/>
                  </a:solidFill>
                  <a:effectLst>
                    <a:outerShdw blurRad="38100" dist="38100" dir="2700000" algn="tl">
                      <a:srgbClr val="000000"/>
                    </a:outerShdw>
                  </a:effectLst>
                  <a:latin typeface="Arial" pitchFamily="34" charset="0"/>
                </a:rPr>
                <a:t>N</a:t>
              </a:r>
            </a:p>
          </p:txBody>
        </p:sp>
      </p:grpSp>
      <p:grpSp>
        <p:nvGrpSpPr>
          <p:cNvPr id="23" name="Group 28"/>
          <p:cNvGrpSpPr>
            <a:grpSpLocks/>
          </p:cNvGrpSpPr>
          <p:nvPr/>
        </p:nvGrpSpPr>
        <p:grpSpPr bwMode="auto">
          <a:xfrm>
            <a:off x="4724400" y="3886200"/>
            <a:ext cx="1862137" cy="560388"/>
            <a:chOff x="923" y="2880"/>
            <a:chExt cx="1173" cy="353"/>
          </a:xfrm>
        </p:grpSpPr>
        <p:grpSp>
          <p:nvGrpSpPr>
            <p:cNvPr id="24" name="Group 25"/>
            <p:cNvGrpSpPr>
              <a:grpSpLocks/>
            </p:cNvGrpSpPr>
            <p:nvPr/>
          </p:nvGrpSpPr>
          <p:grpSpPr bwMode="auto">
            <a:xfrm>
              <a:off x="1387" y="2995"/>
              <a:ext cx="238" cy="115"/>
              <a:chOff x="1387" y="2995"/>
              <a:chExt cx="238" cy="115"/>
            </a:xfrm>
          </p:grpSpPr>
          <p:sp>
            <p:nvSpPr>
              <p:cNvPr id="27" name="Line 22"/>
              <p:cNvSpPr>
                <a:spLocks noChangeShapeType="1"/>
              </p:cNvSpPr>
              <p:nvPr/>
            </p:nvSpPr>
            <p:spPr bwMode="auto">
              <a:xfrm>
                <a:off x="1387" y="2995"/>
                <a:ext cx="238" cy="0"/>
              </a:xfrm>
              <a:prstGeom prst="line">
                <a:avLst/>
              </a:prstGeom>
              <a:noFill/>
              <a:ln w="25400">
                <a:solidFill>
                  <a:schemeClr val="tx2"/>
                </a:solidFill>
                <a:round/>
                <a:headEnd/>
                <a:tailEnd/>
              </a:ln>
              <a:effectLst/>
            </p:spPr>
            <p:txBody>
              <a:bodyPr/>
              <a:lstStyle/>
              <a:p>
                <a:endParaRPr lang="en-US"/>
              </a:p>
            </p:txBody>
          </p:sp>
          <p:sp>
            <p:nvSpPr>
              <p:cNvPr id="28" name="Line 23"/>
              <p:cNvSpPr>
                <a:spLocks noChangeShapeType="1"/>
              </p:cNvSpPr>
              <p:nvPr/>
            </p:nvSpPr>
            <p:spPr bwMode="auto">
              <a:xfrm>
                <a:off x="1387" y="3058"/>
                <a:ext cx="238" cy="0"/>
              </a:xfrm>
              <a:prstGeom prst="line">
                <a:avLst/>
              </a:prstGeom>
              <a:noFill/>
              <a:ln w="25400">
                <a:solidFill>
                  <a:schemeClr val="tx2"/>
                </a:solidFill>
                <a:round/>
                <a:headEnd/>
                <a:tailEnd/>
              </a:ln>
              <a:effectLst/>
            </p:spPr>
            <p:txBody>
              <a:bodyPr/>
              <a:lstStyle/>
              <a:p>
                <a:endParaRPr lang="en-US"/>
              </a:p>
            </p:txBody>
          </p:sp>
          <p:sp>
            <p:nvSpPr>
              <p:cNvPr id="29" name="Line 24"/>
              <p:cNvSpPr>
                <a:spLocks noChangeShapeType="1"/>
              </p:cNvSpPr>
              <p:nvPr/>
            </p:nvSpPr>
            <p:spPr bwMode="auto">
              <a:xfrm>
                <a:off x="1387" y="3110"/>
                <a:ext cx="238" cy="0"/>
              </a:xfrm>
              <a:prstGeom prst="line">
                <a:avLst/>
              </a:prstGeom>
              <a:noFill/>
              <a:ln w="25400">
                <a:solidFill>
                  <a:schemeClr val="tx2"/>
                </a:solidFill>
                <a:round/>
                <a:headEnd/>
                <a:tailEnd/>
              </a:ln>
              <a:effectLst/>
            </p:spPr>
            <p:txBody>
              <a:bodyPr/>
              <a:lstStyle/>
              <a:p>
                <a:endParaRPr lang="en-US"/>
              </a:p>
            </p:txBody>
          </p:sp>
        </p:grpSp>
        <p:sp>
          <p:nvSpPr>
            <p:cNvPr id="25" name="Rectangle 26"/>
            <p:cNvSpPr>
              <a:spLocks noChangeArrowheads="1"/>
            </p:cNvSpPr>
            <p:nvPr/>
          </p:nvSpPr>
          <p:spPr bwMode="auto">
            <a:xfrm>
              <a:off x="923" y="2880"/>
              <a:ext cx="500" cy="344"/>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a:solidFill>
                    <a:srgbClr val="FFFF00"/>
                  </a:solidFill>
                  <a:effectLst>
                    <a:outerShdw blurRad="38100" dist="38100" dir="2700000" algn="tl">
                      <a:srgbClr val="000000"/>
                    </a:outerShdw>
                  </a:effectLst>
                  <a:latin typeface="Arial" pitchFamily="34" charset="0"/>
                </a:rPr>
                <a:t>—C</a:t>
              </a:r>
            </a:p>
          </p:txBody>
        </p:sp>
        <p:sp>
          <p:nvSpPr>
            <p:cNvPr id="26" name="Rectangle 27"/>
            <p:cNvSpPr>
              <a:spLocks noChangeArrowheads="1"/>
            </p:cNvSpPr>
            <p:nvPr/>
          </p:nvSpPr>
          <p:spPr bwMode="auto">
            <a:xfrm>
              <a:off x="1596" y="2889"/>
              <a:ext cx="500" cy="344"/>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a:solidFill>
                    <a:srgbClr val="FFFF00"/>
                  </a:solidFill>
                  <a:effectLst>
                    <a:outerShdw blurRad="38100" dist="38100" dir="2700000" algn="tl">
                      <a:srgbClr val="000000"/>
                    </a:outerShdw>
                  </a:effectLst>
                  <a:latin typeface="Arial" pitchFamily="34" charset="0"/>
                </a:rPr>
                <a:t>C—</a:t>
              </a:r>
            </a:p>
          </p:txBody>
        </p:sp>
      </p:grpSp>
      <p:sp>
        <p:nvSpPr>
          <p:cNvPr id="31" name="Rectangle 30"/>
          <p:cNvSpPr>
            <a:spLocks noChangeArrowheads="1"/>
          </p:cNvSpPr>
          <p:nvPr/>
        </p:nvSpPr>
        <p:spPr bwMode="auto">
          <a:xfrm>
            <a:off x="7162800" y="5334000"/>
            <a:ext cx="1285609" cy="366767"/>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dirty="0">
                <a:latin typeface="Arial" pitchFamily="34" charset="0"/>
              </a:rPr>
              <a:t>2240-2280</a:t>
            </a:r>
          </a:p>
        </p:txBody>
      </p:sp>
      <p:sp>
        <p:nvSpPr>
          <p:cNvPr id="32" name="Rectangle 2"/>
          <p:cNvSpPr txBox="1">
            <a:spLocks noChangeArrowheads="1"/>
          </p:cNvSpPr>
          <p:nvPr/>
        </p:nvSpPr>
        <p:spPr bwMode="auto">
          <a:xfrm>
            <a:off x="4495800" y="533400"/>
            <a:ext cx="4648200" cy="1892300"/>
          </a:xfrm>
          <a:prstGeom prst="rect">
            <a:avLst/>
          </a:prstGeom>
          <a:noFill/>
          <a:ln w="12700">
            <a:noFill/>
            <a:miter lim="800000"/>
            <a:headEnd/>
            <a:tailEnd/>
          </a:ln>
          <a:effectLst/>
        </p:spPr>
        <p:txBody>
          <a:bodyPr vert="horz" wrap="none" lIns="19050" tIns="26988" rIns="19050" bIns="26988" numCol="1" anchor="t" anchorCtr="0" compatLnSpc="1">
            <a:prstTxWarp prst="textNoShape">
              <a:avLst/>
            </a:prstTxWarp>
          </a:bodyPr>
          <a:lstStyle/>
          <a:p>
            <a:pPr marL="0" marR="0" lvl="0" indent="0" algn="l" defTabSz="914400" rtl="0" eaLnBrk="0" fontAlgn="base" latinLnBrk="0" hangingPunct="0">
              <a:lnSpc>
                <a:spcPts val="2800"/>
              </a:lnSpc>
              <a:spcBef>
                <a:spcPts val="1000"/>
              </a:spcBef>
              <a:spcAft>
                <a:spcPts val="1000"/>
              </a:spcAft>
              <a:buClr>
                <a:schemeClr val="tx1"/>
              </a:buClr>
              <a:buSzPct val="100000"/>
              <a:buFontTx/>
              <a:buNone/>
              <a:tabLst>
                <a:tab pos="457200" algn="l"/>
                <a:tab pos="3657600" algn="l"/>
                <a:tab pos="5486400" algn="l"/>
              </a:tabLst>
              <a:defRPr/>
            </a:pPr>
            <a:r>
              <a:rPr kumimoji="0" lang="en-US" sz="1600" b="0" i="0" u="none" strike="noStrike" kern="0" cap="none" spc="0" normalizeH="0" baseline="0" noProof="0" dirty="0" smtClean="0">
                <a:ln>
                  <a:noFill/>
                </a:ln>
                <a:uLnTx/>
                <a:uFillTx/>
                <a:latin typeface="Times New Roman" pitchFamily="18" charset="0"/>
                <a:cs typeface="Times New Roman" pitchFamily="18" charset="0"/>
              </a:rPr>
              <a:t>Structural unit</a:t>
            </a:r>
            <a:r>
              <a:rPr kumimoji="0" lang="en-US" sz="1600" b="0" i="0" u="none" strike="noStrike" kern="0" cap="none" spc="0" normalizeH="0" noProof="0" dirty="0" smtClean="0">
                <a:ln>
                  <a:noFill/>
                </a:ln>
                <a:uLnTx/>
                <a:uFillTx/>
                <a:latin typeface="Times New Roman" pitchFamily="18" charset="0"/>
                <a:cs typeface="Times New Roman" pitchFamily="18" charset="0"/>
              </a:rPr>
              <a:t>   </a:t>
            </a:r>
            <a:r>
              <a:rPr kumimoji="0" lang="en-US" sz="1600" b="0" i="0" u="none" strike="noStrike" kern="0" cap="none" spc="0" normalizeH="0" baseline="0" noProof="0" dirty="0" smtClean="0">
                <a:ln>
                  <a:noFill/>
                </a:ln>
                <a:uLnTx/>
                <a:uFillTx/>
                <a:latin typeface="Times New Roman" pitchFamily="18" charset="0"/>
                <a:cs typeface="Times New Roman" pitchFamily="18" charset="0"/>
              </a:rPr>
              <a:t>Frequency, cm</a:t>
            </a:r>
            <a:r>
              <a:rPr kumimoji="0" lang="en-US" sz="1600" b="0" i="0" u="none" strike="noStrike" kern="0" cap="none" spc="0" normalizeH="0" baseline="30000" noProof="0" dirty="0" smtClean="0">
                <a:ln>
                  <a:noFill/>
                </a:ln>
                <a:uLnTx/>
                <a:uFillTx/>
                <a:latin typeface="Times New Roman" pitchFamily="18" charset="0"/>
                <a:cs typeface="Times New Roman" pitchFamily="18" charset="0"/>
              </a:rPr>
              <a:t>-1</a:t>
            </a:r>
          </a:p>
          <a:p>
            <a:pPr marL="0" marR="0" lvl="0" indent="0" algn="l" defTabSz="914400" rtl="0" eaLnBrk="0" fontAlgn="base" latinLnBrk="0" hangingPunct="0">
              <a:lnSpc>
                <a:spcPts val="2800"/>
              </a:lnSpc>
              <a:spcBef>
                <a:spcPts val="1000"/>
              </a:spcBef>
              <a:spcAft>
                <a:spcPts val="1000"/>
              </a:spcAft>
              <a:buClr>
                <a:schemeClr val="tx1"/>
              </a:buClr>
              <a:buSzPct val="100000"/>
              <a:buFontTx/>
              <a:buNone/>
              <a:tabLst>
                <a:tab pos="457200" algn="l"/>
                <a:tab pos="3657600" algn="l"/>
                <a:tab pos="5486400" algn="l"/>
              </a:tabLst>
              <a:defRPr/>
            </a:pPr>
            <a:r>
              <a:rPr kumimoji="0" lang="en-US" sz="1600" b="0" i="0" u="none" strike="noStrike" kern="0" cap="none" spc="0" normalizeH="0" baseline="0" noProof="0" dirty="0" smtClean="0">
                <a:ln>
                  <a:noFill/>
                </a:ln>
                <a:uLnTx/>
                <a:uFillTx/>
                <a:latin typeface="Times New Roman" pitchFamily="18" charset="0"/>
                <a:cs typeface="Times New Roman" pitchFamily="18" charset="0"/>
              </a:rPr>
              <a:t>Stretching vibrations (multiple bonds)</a:t>
            </a:r>
          </a:p>
        </p:txBody>
      </p:sp>
      <p:sp>
        <p:nvSpPr>
          <p:cNvPr id="33" name="Rectangle 29"/>
          <p:cNvSpPr>
            <a:spLocks noChangeArrowheads="1"/>
          </p:cNvSpPr>
          <p:nvPr/>
        </p:nvSpPr>
        <p:spPr bwMode="auto">
          <a:xfrm>
            <a:off x="7086600" y="3962400"/>
            <a:ext cx="1285609" cy="366767"/>
          </a:xfrm>
          <a:prstGeom prst="rect">
            <a:avLst/>
          </a:prstGeom>
          <a:noFill/>
          <a:ln w="25400">
            <a:noFill/>
            <a:miter lim="800000"/>
            <a:headEnd/>
            <a:tailEnd/>
          </a:ln>
          <a:effectLst/>
        </p:spPr>
        <p:txBody>
          <a:bodyPr wrap="none" lIns="90488" tIns="44450" rIns="90488" bIns="44450">
            <a:spAutoFit/>
          </a:bodyPr>
          <a:lstStyle/>
          <a:p>
            <a:pPr>
              <a:tabLst>
                <a:tab pos="914400" algn="l"/>
                <a:tab pos="1828800" algn="l"/>
                <a:tab pos="2743200" algn="l"/>
                <a:tab pos="3657600" algn="l"/>
                <a:tab pos="4572000" algn="l"/>
                <a:tab pos="5486400" algn="l"/>
                <a:tab pos="6400800" algn="l"/>
              </a:tabLst>
            </a:pPr>
            <a:r>
              <a:rPr lang="en-US" dirty="0">
                <a:latin typeface="Arial" pitchFamily="34" charset="0"/>
              </a:rPr>
              <a:t>2100-2200</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csep10.phys.utk.edu/astr162/lect/light/EMspectrum.gif"/>
          <p:cNvPicPr>
            <a:picLocks noChangeAspect="1" noChangeArrowheads="1"/>
          </p:cNvPicPr>
          <p:nvPr/>
        </p:nvPicPr>
        <p:blipFill>
          <a:blip r:embed="rId2"/>
          <a:srcRect/>
          <a:stretch>
            <a:fillRect/>
          </a:stretch>
        </p:blipFill>
        <p:spPr bwMode="auto">
          <a:xfrm>
            <a:off x="1752600" y="228600"/>
            <a:ext cx="5524500" cy="1371600"/>
          </a:xfrm>
          <a:prstGeom prst="rect">
            <a:avLst/>
          </a:prstGeom>
          <a:noFill/>
        </p:spPr>
      </p:pic>
      <p:pic>
        <p:nvPicPr>
          <p:cNvPr id="14341" name="Picture 5"/>
          <p:cNvPicPr>
            <a:picLocks noChangeAspect="1" noChangeArrowheads="1"/>
          </p:cNvPicPr>
          <p:nvPr/>
        </p:nvPicPr>
        <p:blipFill>
          <a:blip r:embed="rId3"/>
          <a:srcRect/>
          <a:stretch>
            <a:fillRect/>
          </a:stretch>
        </p:blipFill>
        <p:spPr bwMode="auto">
          <a:xfrm>
            <a:off x="2590800" y="1600200"/>
            <a:ext cx="4038600" cy="1154596"/>
          </a:xfrm>
          <a:prstGeom prst="rect">
            <a:avLst/>
          </a:prstGeom>
          <a:noFill/>
          <a:ln w="9525">
            <a:noFill/>
            <a:miter lim="800000"/>
            <a:headEnd/>
            <a:tailEnd/>
          </a:ln>
          <a:effectLst/>
        </p:spPr>
      </p:pic>
      <p:pic>
        <p:nvPicPr>
          <p:cNvPr id="14342" name="Picture 6"/>
          <p:cNvPicPr>
            <a:picLocks noChangeAspect="1" noChangeArrowheads="1"/>
          </p:cNvPicPr>
          <p:nvPr/>
        </p:nvPicPr>
        <p:blipFill>
          <a:blip r:embed="rId4"/>
          <a:srcRect/>
          <a:stretch>
            <a:fillRect/>
          </a:stretch>
        </p:blipFill>
        <p:spPr bwMode="auto">
          <a:xfrm>
            <a:off x="2057400" y="3352800"/>
            <a:ext cx="4976812" cy="3241534"/>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fld id="{ADA3556E-146A-4CA2-812B-F6B9DDE55D47}"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457200" y="0"/>
            <a:ext cx="8229600" cy="685800"/>
          </a:xfrm>
        </p:spPr>
        <p:txBody>
          <a:bodyPr/>
          <a:lstStyle/>
          <a:p>
            <a:r>
              <a:rPr lang="en-US" sz="2800" dirty="0"/>
              <a:t>Energy </a:t>
            </a:r>
            <a:r>
              <a:rPr lang="en-US" sz="2800" dirty="0" smtClean="0"/>
              <a:t>Levels</a:t>
            </a:r>
            <a:endParaRPr lang="en-US" sz="2800" dirty="0"/>
          </a:p>
        </p:txBody>
      </p:sp>
      <p:pic>
        <p:nvPicPr>
          <p:cNvPr id="5" name="Picture 1029"/>
          <p:cNvPicPr>
            <a:picLocks noChangeAspect="1" noChangeArrowheads="1"/>
          </p:cNvPicPr>
          <p:nvPr/>
        </p:nvPicPr>
        <p:blipFill>
          <a:blip r:embed="rId2"/>
          <a:srcRect/>
          <a:stretch>
            <a:fillRect/>
          </a:stretch>
        </p:blipFill>
        <p:spPr bwMode="auto">
          <a:xfrm>
            <a:off x="4419600" y="762000"/>
            <a:ext cx="4570413" cy="2824163"/>
          </a:xfrm>
          <a:prstGeom prst="rect">
            <a:avLst/>
          </a:prstGeom>
          <a:ln>
            <a:noFill/>
          </a:ln>
          <a:effectLst>
            <a:outerShdw blurRad="292100" dist="139700" dir="2700000" algn="tl" rotWithShape="0">
              <a:srgbClr val="333333">
                <a:alpha val="65000"/>
              </a:srgbClr>
            </a:outerShdw>
          </a:effectLst>
        </p:spPr>
      </p:pic>
      <p:pic>
        <p:nvPicPr>
          <p:cNvPr id="6" name="Picture 1032"/>
          <p:cNvPicPr>
            <a:picLocks noChangeAspect="1" noChangeArrowheads="1"/>
          </p:cNvPicPr>
          <p:nvPr/>
        </p:nvPicPr>
        <p:blipFill>
          <a:blip r:embed="rId3"/>
          <a:srcRect/>
          <a:stretch>
            <a:fillRect/>
          </a:stretch>
        </p:blipFill>
        <p:spPr bwMode="auto">
          <a:xfrm>
            <a:off x="0" y="685800"/>
            <a:ext cx="4113213" cy="4037013"/>
          </a:xfrm>
          <a:prstGeom prst="rect">
            <a:avLst/>
          </a:prstGeom>
          <a:noFill/>
          <a:ln w="9525">
            <a:noFill/>
            <a:miter lim="800000"/>
            <a:headEnd/>
            <a:tailEnd/>
          </a:ln>
          <a:effectLst/>
        </p:spPr>
      </p:pic>
      <p:pic>
        <p:nvPicPr>
          <p:cNvPr id="7" name="Picture 1033"/>
          <p:cNvPicPr>
            <a:picLocks noChangeAspect="1" noChangeArrowheads="1"/>
          </p:cNvPicPr>
          <p:nvPr/>
        </p:nvPicPr>
        <p:blipFill>
          <a:blip r:embed="rId4"/>
          <a:srcRect/>
          <a:stretch>
            <a:fillRect/>
          </a:stretch>
        </p:blipFill>
        <p:spPr bwMode="auto">
          <a:xfrm>
            <a:off x="4114800" y="4421188"/>
            <a:ext cx="4891088" cy="2284412"/>
          </a:xfrm>
          <a:prstGeom prst="rect">
            <a:avLst/>
          </a:prstGeom>
          <a:ln>
            <a:noFill/>
          </a:ln>
          <a:effectLst>
            <a:outerShdw blurRad="292100" dist="139700" dir="2700000" algn="tl" rotWithShape="0">
              <a:srgbClr val="333333">
                <a:alpha val="65000"/>
              </a:srgbClr>
            </a:outerShdw>
          </a:effectLst>
        </p:spPr>
      </p:pic>
      <p:pic>
        <p:nvPicPr>
          <p:cNvPr id="8" name="Picture 1035" descr="co2a"/>
          <p:cNvPicPr>
            <a:picLocks noChangeAspect="1" noChangeArrowheads="1"/>
          </p:cNvPicPr>
          <p:nvPr/>
        </p:nvPicPr>
        <p:blipFill>
          <a:blip r:embed="rId5"/>
          <a:srcRect/>
          <a:stretch>
            <a:fillRect/>
          </a:stretch>
        </p:blipFill>
        <p:spPr bwMode="auto">
          <a:xfrm>
            <a:off x="2209800" y="4876800"/>
            <a:ext cx="1147763" cy="393700"/>
          </a:xfrm>
          <a:prstGeom prst="rect">
            <a:avLst/>
          </a:prstGeom>
          <a:noFill/>
        </p:spPr>
      </p:pic>
      <p:pic>
        <p:nvPicPr>
          <p:cNvPr id="9" name="Picture 1036" descr="co2b"/>
          <p:cNvPicPr>
            <a:picLocks noChangeAspect="1" noChangeArrowheads="1"/>
          </p:cNvPicPr>
          <p:nvPr/>
        </p:nvPicPr>
        <p:blipFill>
          <a:blip r:embed="rId6"/>
          <a:srcRect/>
          <a:stretch>
            <a:fillRect/>
          </a:stretch>
        </p:blipFill>
        <p:spPr bwMode="auto">
          <a:xfrm>
            <a:off x="228600" y="5791200"/>
            <a:ext cx="1524000" cy="666750"/>
          </a:xfrm>
          <a:prstGeom prst="rect">
            <a:avLst/>
          </a:prstGeom>
          <a:noFill/>
        </p:spPr>
      </p:pic>
      <p:pic>
        <p:nvPicPr>
          <p:cNvPr id="10" name="Picture 1037" descr="co2c"/>
          <p:cNvPicPr>
            <a:picLocks noChangeAspect="1" noChangeArrowheads="1"/>
          </p:cNvPicPr>
          <p:nvPr/>
        </p:nvPicPr>
        <p:blipFill>
          <a:blip r:embed="rId7"/>
          <a:srcRect/>
          <a:stretch>
            <a:fillRect/>
          </a:stretch>
        </p:blipFill>
        <p:spPr bwMode="auto">
          <a:xfrm>
            <a:off x="381000" y="4876800"/>
            <a:ext cx="1219200" cy="465138"/>
          </a:xfrm>
          <a:prstGeom prst="rect">
            <a:avLst/>
          </a:prstGeom>
          <a:noFill/>
        </p:spPr>
      </p:pic>
      <p:pic>
        <p:nvPicPr>
          <p:cNvPr id="11" name="Picture 1038" descr="co2d"/>
          <p:cNvPicPr>
            <a:picLocks noChangeAspect="1" noChangeArrowheads="1"/>
          </p:cNvPicPr>
          <p:nvPr/>
        </p:nvPicPr>
        <p:blipFill>
          <a:blip r:embed="rId8"/>
          <a:srcRect/>
          <a:stretch>
            <a:fillRect/>
          </a:stretch>
        </p:blipFill>
        <p:spPr bwMode="auto">
          <a:xfrm>
            <a:off x="1981200" y="5867400"/>
            <a:ext cx="1828800" cy="588963"/>
          </a:xfrm>
          <a:prstGeom prst="rect">
            <a:avLst/>
          </a:prstGeom>
          <a:noFill/>
        </p:spPr>
      </p:pic>
      <p:sp>
        <p:nvSpPr>
          <p:cNvPr id="12" name="Text Box 1039"/>
          <p:cNvSpPr txBox="1">
            <a:spLocks noChangeArrowheads="1"/>
          </p:cNvSpPr>
          <p:nvPr/>
        </p:nvSpPr>
        <p:spPr bwMode="auto">
          <a:xfrm>
            <a:off x="5105400" y="5410200"/>
            <a:ext cx="2616200" cy="366713"/>
          </a:xfrm>
          <a:prstGeom prst="rect">
            <a:avLst/>
          </a:prstGeom>
          <a:noFill/>
          <a:ln w="9525">
            <a:noFill/>
            <a:miter lim="800000"/>
            <a:headEnd/>
            <a:tailEnd/>
          </a:ln>
          <a:effectLst/>
        </p:spPr>
        <p:txBody>
          <a:bodyPr wrap="none">
            <a:spAutoFit/>
          </a:bodyPr>
          <a:lstStyle/>
          <a:p>
            <a:r>
              <a:rPr lang="en-US" dirty="0"/>
              <a:t>About 15 micron radiation</a:t>
            </a:r>
          </a:p>
        </p:txBody>
      </p:sp>
      <p:sp>
        <p:nvSpPr>
          <p:cNvPr id="13" name="Text Box 1041"/>
          <p:cNvSpPr txBox="1">
            <a:spLocks noChangeArrowheads="1"/>
          </p:cNvSpPr>
          <p:nvPr/>
        </p:nvSpPr>
        <p:spPr bwMode="auto">
          <a:xfrm>
            <a:off x="288925" y="5380038"/>
            <a:ext cx="4138613" cy="366712"/>
          </a:xfrm>
          <a:prstGeom prst="rect">
            <a:avLst/>
          </a:prstGeom>
          <a:noFill/>
          <a:ln w="9525">
            <a:noFill/>
            <a:miter lim="800000"/>
            <a:headEnd/>
            <a:tailEnd/>
          </a:ln>
          <a:effectLst/>
        </p:spPr>
        <p:txBody>
          <a:bodyPr wrap="none">
            <a:spAutoFit/>
          </a:bodyPr>
          <a:lstStyle/>
          <a:p>
            <a:r>
              <a:rPr lang="en-US" dirty="0"/>
              <a:t>Basic Global Warming:  The C02 dance …</a:t>
            </a:r>
          </a:p>
        </p:txBody>
      </p:sp>
      <p:sp>
        <p:nvSpPr>
          <p:cNvPr id="15" name="Slide Number Placeholder 14"/>
          <p:cNvSpPr>
            <a:spLocks noGrp="1"/>
          </p:cNvSpPr>
          <p:nvPr>
            <p:ph type="sldNum" sz="quarter" idx="12"/>
          </p:nvPr>
        </p:nvSpPr>
        <p:spPr/>
        <p:txBody>
          <a:bodyPr/>
          <a:lstStyle/>
          <a:p>
            <a:fld id="{ADA3556E-146A-4CA2-812B-F6B9DDE55D47}"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eda\Desktop\MvHFig6A_1AbsSpectr.jpg"/>
          <p:cNvPicPr>
            <a:picLocks noChangeAspect="1" noChangeArrowheads="1"/>
          </p:cNvPicPr>
          <p:nvPr/>
        </p:nvPicPr>
        <p:blipFill>
          <a:blip r:embed="rId2" cstate="print"/>
          <a:srcRect/>
          <a:stretch>
            <a:fillRect/>
          </a:stretch>
        </p:blipFill>
        <p:spPr bwMode="auto">
          <a:xfrm>
            <a:off x="609600" y="533400"/>
            <a:ext cx="8061739" cy="5562600"/>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ADA3556E-146A-4CA2-812B-F6B9DDE55D47}"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6400800" cy="2523768"/>
          </a:xfrm>
          <a:prstGeom prst="rect">
            <a:avLst/>
          </a:prstGeom>
        </p:spPr>
        <p:txBody>
          <a:bodyPr wrap="square">
            <a:spAutoFit/>
          </a:bodyPr>
          <a:lstStyle/>
          <a:p>
            <a:pPr algn="ctr"/>
            <a:r>
              <a:rPr lang="en-US" b="1" dirty="0" smtClean="0">
                <a:solidFill>
                  <a:srgbClr val="0000FF"/>
                </a:solidFill>
                <a:latin typeface="Times New Roman" pitchFamily="18" charset="0"/>
                <a:cs typeface="Times New Roman" pitchFamily="18" charset="0"/>
              </a:rPr>
              <a:t>Infrared spectroscopy</a:t>
            </a:r>
            <a:r>
              <a:rPr lang="en-US" dirty="0" smtClean="0">
                <a:solidFill>
                  <a:srgbClr val="0000FF"/>
                </a:solidFill>
                <a:latin typeface="Times New Roman" pitchFamily="18" charset="0"/>
                <a:cs typeface="Times New Roman" pitchFamily="18" charset="0"/>
              </a:rPr>
              <a:t> </a:t>
            </a:r>
          </a:p>
          <a:p>
            <a:endParaRPr lang="en-US"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(IR spectroscopy) is the spectroscopy  that deals with the infrared region of the  electromagnetic spectrum, that is light with a longer wave length and lower frequency than  visible light</a:t>
            </a:r>
          </a:p>
          <a:p>
            <a:r>
              <a:rPr lang="en-US" sz="1400" dirty="0" smtClean="0">
                <a:latin typeface="Times New Roman" pitchFamily="18" charset="0"/>
                <a:cs typeface="Times New Roman" pitchFamily="18" charset="0"/>
              </a:rPr>
              <a:t>Infrared spectroscopy exploits the fact that molecules absorb specific frequencies that are characteristic of their structure .</a:t>
            </a:r>
            <a:r>
              <a:rPr lang="en-US" sz="1400" dirty="0" smtClean="0">
                <a:ln>
                  <a:solidFill>
                    <a:schemeClr val="tx1"/>
                  </a:solidFill>
                </a:ln>
                <a:latin typeface="Times New Roman" pitchFamily="18" charset="0"/>
                <a:cs typeface="Times New Roman" pitchFamily="18" charset="0"/>
              </a:rPr>
              <a:t> </a:t>
            </a:r>
            <a:r>
              <a:rPr lang="en-US" sz="1400" dirty="0" smtClean="0">
                <a:latin typeface="Times New Roman" pitchFamily="18" charset="0"/>
                <a:cs typeface="Times New Roman" pitchFamily="18" charset="0"/>
              </a:rPr>
              <a:t>These absorptions are  resonant frequencies, i.e. the frequency of the absorbed radiation matches the transition energy of the bond or group that vibrates. The energies are determined by the shape of the molecular potential energy surfaces , the masses of the atoms, and the associated </a:t>
            </a:r>
            <a:r>
              <a:rPr lang="en-US" sz="1400" dirty="0" err="1" smtClean="0">
                <a:latin typeface="Times New Roman" pitchFamily="18" charset="0"/>
                <a:cs typeface="Times New Roman" pitchFamily="18" charset="0"/>
              </a:rPr>
              <a:t>vibronic</a:t>
            </a:r>
            <a:r>
              <a:rPr lang="en-US" sz="1400" dirty="0" smtClean="0">
                <a:latin typeface="Times New Roman" pitchFamily="18" charset="0"/>
                <a:cs typeface="Times New Roman" pitchFamily="18" charset="0"/>
              </a:rPr>
              <a:t> coupling</a:t>
            </a:r>
            <a:endParaRPr lang="en-US" sz="1400" dirty="0">
              <a:latin typeface="Times New Roman" pitchFamily="18" charset="0"/>
              <a:cs typeface="Times New Roman" pitchFamily="18" charset="0"/>
            </a:endParaRPr>
          </a:p>
        </p:txBody>
      </p:sp>
      <p:sp>
        <p:nvSpPr>
          <p:cNvPr id="11266" name="AutoShape 2" descr="https://upload.wikimedia.org/wikipedia/commons/f/f5/Bromomethane.gif"/>
          <p:cNvSpPr>
            <a:spLocks noChangeAspect="1" noChangeArrowheads="1"/>
          </p:cNvSpPr>
          <p:nvPr/>
        </p:nvSpPr>
        <p:spPr bwMode="auto">
          <a:xfrm>
            <a:off x="155575" y="-1173163"/>
            <a:ext cx="2771775" cy="2457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68" name="AutoShape 4" descr="https://upload.wikimedia.org/wikipedia/commons/f/f5/Bromomethane.gif"/>
          <p:cNvSpPr>
            <a:spLocks noChangeAspect="1" noChangeArrowheads="1"/>
          </p:cNvSpPr>
          <p:nvPr/>
        </p:nvSpPr>
        <p:spPr bwMode="auto">
          <a:xfrm>
            <a:off x="155575" y="-1173163"/>
            <a:ext cx="2771775" cy="24574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0" name="AutoShape 6" descr="Asymmetrical stretching.gif"/>
          <p:cNvSpPr>
            <a:spLocks noChangeAspect="1" noChangeArrowheads="1"/>
          </p:cNvSpPr>
          <p:nvPr/>
        </p:nvSpPr>
        <p:spPr bwMode="auto">
          <a:xfrm>
            <a:off x="155575" y="-68580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10" name="Table 9"/>
          <p:cNvGraphicFramePr>
            <a:graphicFrameLocks noGrp="1"/>
          </p:cNvGraphicFramePr>
          <p:nvPr/>
        </p:nvGraphicFramePr>
        <p:xfrm>
          <a:off x="152400" y="2910840"/>
          <a:ext cx="8305800" cy="3870960"/>
        </p:xfrm>
        <a:graphic>
          <a:graphicData uri="http://schemas.openxmlformats.org/drawingml/2006/table">
            <a:tbl>
              <a:tblPr/>
              <a:tblGrid>
                <a:gridCol w="2768600"/>
                <a:gridCol w="2768600"/>
                <a:gridCol w="2768600"/>
              </a:tblGrid>
              <a:tr h="380999">
                <a:tc>
                  <a:txBody>
                    <a:bodyPr/>
                    <a:lstStyle/>
                    <a:p>
                      <a:pPr algn="ctr"/>
                      <a:r>
                        <a:rPr lang="en-US" sz="1200" dirty="0">
                          <a:latin typeface="Times New Roman" pitchFamily="18" charset="0"/>
                          <a:cs typeface="Times New Roman" pitchFamily="18" charset="0"/>
                        </a:rPr>
                        <a:t>Symmetric</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stretching</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sz="1200" dirty="0" smtClean="0">
                          <a:latin typeface="Times New Roman" pitchFamily="18" charset="0"/>
                          <a:cs typeface="Times New Roman" pitchFamily="18" charset="0"/>
                        </a:rPr>
                        <a:t>Asymmetric</a:t>
                      </a: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stretching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a:r>
                        <a:rPr lang="en-US" sz="1200" dirty="0">
                          <a:latin typeface="Times New Roman" pitchFamily="18" charset="0"/>
                          <a:cs typeface="Times New Roman" pitchFamily="18" charset="0"/>
                        </a:rPr>
                        <a:t/>
                      </a:r>
                      <a:br>
                        <a:rPr lang="en-US" sz="1200" dirty="0">
                          <a:latin typeface="Times New Roman" pitchFamily="18" charset="0"/>
                          <a:cs typeface="Times New Roman" pitchFamily="18" charset="0"/>
                        </a:rPr>
                      </a:br>
                      <a:r>
                        <a:rPr lang="en-US" sz="1200" dirty="0">
                          <a:latin typeface="Times New Roman" pitchFamily="18" charset="0"/>
                          <a:cs typeface="Times New Roman" pitchFamily="18" charset="0"/>
                        </a:rPr>
                        <a:t>Scissoring</a:t>
                      </a: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r>
              <a:tr h="990600">
                <a:tc>
                  <a:txBody>
                    <a:bodyPr/>
                    <a:lstStyle/>
                    <a:p>
                      <a:endParaRPr lang="en-US" sz="1200" dirty="0">
                        <a:latin typeface="Times New Roman" pitchFamily="18" charset="0"/>
                        <a:cs typeface="Times New Roman" pitchFamily="18" charset="0"/>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smtClean="0">
                        <a:latin typeface="Times New Roman" pitchFamily="18" charset="0"/>
                        <a:cs typeface="Times New Roman" pitchFamily="18" charset="0"/>
                      </a:endParaRPr>
                    </a:p>
                    <a:p>
                      <a:endParaRPr lang="en-US"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2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ctr"/>
                      <a:r>
                        <a:rPr lang="en-US" sz="1200" dirty="0">
                          <a:latin typeface="Times New Roman" pitchFamily="18" charset="0"/>
                          <a:cs typeface="Times New Roman" pitchFamily="18" charset="0"/>
                        </a:rPr>
                        <a:t>Rocking</a:t>
                      </a: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Times New Roman" pitchFamily="18" charset="0"/>
                          <a:cs typeface="Times New Roman" pitchFamily="18" charset="0"/>
                        </a:rPr>
                        <a:t>Wagging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latin typeface="Times New Roman" pitchFamily="18" charset="0"/>
                          <a:cs typeface="Times New Roman" pitchFamily="18" charset="0"/>
                        </a:rPr>
                        <a:t>Twisting</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356">
                <a:tc>
                  <a:txBody>
                    <a:bodyPr/>
                    <a:lstStyle/>
                    <a:p>
                      <a:endParaRPr lang="en-US" dirty="0"/>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endParaRPr lang="en-US" dirty="0"/>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r>
            </a:tbl>
          </a:graphicData>
        </a:graphic>
      </p:graphicFrame>
      <p:sp>
        <p:nvSpPr>
          <p:cNvPr id="11271" name="AutoShape 7" descr="Symmetrical stretching.gif"/>
          <p:cNvSpPr>
            <a:spLocks noChangeAspect="1" noChangeArrowheads="1"/>
          </p:cNvSpPr>
          <p:nvPr/>
        </p:nvSpPr>
        <p:spPr bwMode="auto">
          <a:xfrm>
            <a:off x="0" y="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2" name="AutoShape 8" descr="Asymmetrical stretching.gif"/>
          <p:cNvSpPr>
            <a:spLocks noChangeAspect="1" noChangeArrowheads="1"/>
          </p:cNvSpPr>
          <p:nvPr/>
        </p:nvSpPr>
        <p:spPr bwMode="auto">
          <a:xfrm>
            <a:off x="0" y="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3" name="AutoShape 9" descr="Scissoring.gif"/>
          <p:cNvSpPr>
            <a:spLocks noChangeAspect="1" noChangeArrowheads="1"/>
          </p:cNvSpPr>
          <p:nvPr/>
        </p:nvSpPr>
        <p:spPr bwMode="auto">
          <a:xfrm>
            <a:off x="0" y="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4" name="AutoShape 10" descr="Modo rotacao.gif"/>
          <p:cNvSpPr>
            <a:spLocks noChangeAspect="1" noChangeArrowheads="1"/>
          </p:cNvSpPr>
          <p:nvPr/>
        </p:nvSpPr>
        <p:spPr bwMode="auto">
          <a:xfrm>
            <a:off x="0" y="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5" name="AutoShape 11" descr="Wagging.gif"/>
          <p:cNvSpPr>
            <a:spLocks noChangeAspect="1" noChangeArrowheads="1"/>
          </p:cNvSpPr>
          <p:nvPr/>
        </p:nvSpPr>
        <p:spPr bwMode="auto">
          <a:xfrm>
            <a:off x="0" y="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1276" name="AutoShape 12" descr="Twisting.gif"/>
          <p:cNvSpPr>
            <a:spLocks noChangeAspect="1" noChangeArrowheads="1"/>
          </p:cNvSpPr>
          <p:nvPr/>
        </p:nvSpPr>
        <p:spPr bwMode="auto">
          <a:xfrm>
            <a:off x="0" y="0"/>
            <a:ext cx="2000250" cy="14287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descr="Modo_rotacao.gif"/>
          <p:cNvPicPr>
            <a:picLocks noChangeAspect="1"/>
          </p:cNvPicPr>
          <p:nvPr/>
        </p:nvPicPr>
        <p:blipFill>
          <a:blip r:embed="rId2"/>
          <a:stretch>
            <a:fillRect/>
          </a:stretch>
        </p:blipFill>
        <p:spPr>
          <a:xfrm>
            <a:off x="533400" y="5048250"/>
            <a:ext cx="2000250" cy="1428750"/>
          </a:xfrm>
          <a:prstGeom prst="rect">
            <a:avLst/>
          </a:prstGeom>
        </p:spPr>
      </p:pic>
      <p:pic>
        <p:nvPicPr>
          <p:cNvPr id="18" name="Picture 17" descr="Asymmetrical_stretching.gif"/>
          <p:cNvPicPr>
            <a:picLocks noChangeAspect="1"/>
          </p:cNvPicPr>
          <p:nvPr/>
        </p:nvPicPr>
        <p:blipFill>
          <a:blip r:embed="rId3"/>
          <a:stretch>
            <a:fillRect/>
          </a:stretch>
        </p:blipFill>
        <p:spPr>
          <a:xfrm>
            <a:off x="3276600" y="3295650"/>
            <a:ext cx="2000250" cy="1428750"/>
          </a:xfrm>
          <a:prstGeom prst="rect">
            <a:avLst/>
          </a:prstGeom>
        </p:spPr>
      </p:pic>
      <p:pic>
        <p:nvPicPr>
          <p:cNvPr id="19" name="Picture 18" descr="Scissoring.gif"/>
          <p:cNvPicPr>
            <a:picLocks noChangeAspect="1"/>
          </p:cNvPicPr>
          <p:nvPr/>
        </p:nvPicPr>
        <p:blipFill>
          <a:blip r:embed="rId4"/>
          <a:stretch>
            <a:fillRect/>
          </a:stretch>
        </p:blipFill>
        <p:spPr>
          <a:xfrm>
            <a:off x="6172200" y="3143250"/>
            <a:ext cx="2000250" cy="1428750"/>
          </a:xfrm>
          <a:prstGeom prst="rect">
            <a:avLst/>
          </a:prstGeom>
        </p:spPr>
      </p:pic>
      <p:pic>
        <p:nvPicPr>
          <p:cNvPr id="20" name="Picture 19" descr="Symmetrical_stretching.gif"/>
          <p:cNvPicPr>
            <a:picLocks noChangeAspect="1"/>
          </p:cNvPicPr>
          <p:nvPr/>
        </p:nvPicPr>
        <p:blipFill>
          <a:blip r:embed="rId5"/>
          <a:stretch>
            <a:fillRect/>
          </a:stretch>
        </p:blipFill>
        <p:spPr>
          <a:xfrm>
            <a:off x="457200" y="3219450"/>
            <a:ext cx="2000250" cy="1428750"/>
          </a:xfrm>
          <a:prstGeom prst="rect">
            <a:avLst/>
          </a:prstGeom>
        </p:spPr>
      </p:pic>
      <p:pic>
        <p:nvPicPr>
          <p:cNvPr id="21" name="Picture 20" descr="Wagging.gif"/>
          <p:cNvPicPr>
            <a:picLocks noChangeAspect="1"/>
          </p:cNvPicPr>
          <p:nvPr/>
        </p:nvPicPr>
        <p:blipFill>
          <a:blip r:embed="rId6"/>
          <a:stretch>
            <a:fillRect/>
          </a:stretch>
        </p:blipFill>
        <p:spPr>
          <a:xfrm>
            <a:off x="3124200" y="4972050"/>
            <a:ext cx="2000250" cy="1428750"/>
          </a:xfrm>
          <a:prstGeom prst="rect">
            <a:avLst/>
          </a:prstGeom>
        </p:spPr>
      </p:pic>
      <p:pic>
        <p:nvPicPr>
          <p:cNvPr id="22" name="Picture 21" descr="Twisting.gif"/>
          <p:cNvPicPr>
            <a:picLocks noChangeAspect="1"/>
          </p:cNvPicPr>
          <p:nvPr/>
        </p:nvPicPr>
        <p:blipFill>
          <a:blip r:embed="rId7"/>
          <a:stretch>
            <a:fillRect/>
          </a:stretch>
        </p:blipFill>
        <p:spPr>
          <a:xfrm>
            <a:off x="6172200" y="5124450"/>
            <a:ext cx="2000250" cy="1428750"/>
          </a:xfrm>
          <a:prstGeom prst="rect">
            <a:avLst/>
          </a:prstGeom>
        </p:spPr>
      </p:pic>
      <p:pic>
        <p:nvPicPr>
          <p:cNvPr id="23" name="Picture 22" descr="Bromomethane.gif"/>
          <p:cNvPicPr>
            <a:picLocks noChangeAspect="1"/>
          </p:cNvPicPr>
          <p:nvPr/>
        </p:nvPicPr>
        <p:blipFill>
          <a:blip r:embed="rId8"/>
          <a:stretch>
            <a:fillRect/>
          </a:stretch>
        </p:blipFill>
        <p:spPr>
          <a:xfrm>
            <a:off x="6629400" y="533400"/>
            <a:ext cx="2342042" cy="2076450"/>
          </a:xfrm>
          <a:prstGeom prst="rect">
            <a:avLst/>
          </a:prstGeom>
          <a:ln>
            <a:noFill/>
          </a:ln>
          <a:effectLst>
            <a:outerShdw blurRad="292100" dist="139700" dir="2700000" algn="tl" rotWithShape="0">
              <a:srgbClr val="333333">
                <a:alpha val="65000"/>
              </a:srgbClr>
            </a:outerShdw>
          </a:effectLst>
        </p:spPr>
      </p:pic>
      <p:sp>
        <p:nvSpPr>
          <p:cNvPr id="25" name="Slide Number Placeholder 24"/>
          <p:cNvSpPr>
            <a:spLocks noGrp="1"/>
          </p:cNvSpPr>
          <p:nvPr>
            <p:ph type="sldNum" sz="quarter" idx="12"/>
          </p:nvPr>
        </p:nvSpPr>
        <p:spPr/>
        <p:txBody>
          <a:bodyPr/>
          <a:lstStyle/>
          <a:p>
            <a:fld id="{ADA3556E-146A-4CA2-812B-F6B9DDE55D47}"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85800" y="381000"/>
            <a:ext cx="7854696" cy="31242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The infrared spectrum for a molecule is a graphical display</a:t>
            </a:r>
            <a:endPar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The spectrum has two regions</a:t>
            </a:r>
            <a:r>
              <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a:t>
            </a:r>
          </a:p>
          <a:p>
            <a:pPr marL="457200" marR="0" lvl="0" indent="-457200" algn="l" defTabSz="914400" rtl="0" eaLnBrk="1" fontAlgn="auto" latinLnBrk="0" hangingPunct="1">
              <a:lnSpc>
                <a:spcPct val="100000"/>
              </a:lnSpc>
              <a:spcBef>
                <a:spcPct val="20000"/>
              </a:spcBef>
              <a:spcAft>
                <a:spcPts val="0"/>
              </a:spcAft>
              <a:buClr>
                <a:schemeClr val="accent2">
                  <a:lumMod val="50000"/>
                </a:schemeClr>
              </a:buClr>
              <a:buSzTx/>
              <a:buFont typeface="Wingdings" pitchFamily="2" charset="2"/>
              <a:buChar char="v"/>
              <a:tabLst/>
              <a:defRPr/>
            </a:pPr>
            <a:r>
              <a:rPr kumimoji="0" lang="en-US"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The </a:t>
            </a:r>
            <a:r>
              <a:rPr kumimoji="0" lang="en-US" b="0" i="1"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fingerprint</a:t>
            </a:r>
            <a:r>
              <a:rPr kumimoji="0" lang="en-US"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region</a:t>
            </a:r>
            <a:r>
              <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600-1200 cm</a:t>
            </a:r>
            <a:r>
              <a:rPr kumimoji="0" lang="tr-TR" b="0" i="0" u="none" strike="sngStrike" kern="1200" cap="none" spc="0" normalizeH="0" baseline="30000" noProof="0" dirty="0" smtClean="0">
                <a:ln>
                  <a:noFill/>
                </a:ln>
                <a:solidFill>
                  <a:srgbClr val="002060"/>
                </a:solidFill>
                <a:effectLst/>
                <a:uLnTx/>
                <a:uFillTx/>
                <a:latin typeface="Times New Roman" pitchFamily="18" charset="0"/>
                <a:cs typeface="Times New Roman" pitchFamily="18" charset="0"/>
              </a:rPr>
              <a:t>-1</a:t>
            </a:r>
            <a:endPar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endParaRPr>
          </a:p>
          <a:p>
            <a:pPr marL="457200" marR="0" lvl="0" indent="-457200" algn="l" defTabSz="914400" rtl="0" eaLnBrk="1" fontAlgn="auto" latinLnBrk="0" hangingPunct="1">
              <a:lnSpc>
                <a:spcPct val="100000"/>
              </a:lnSpc>
              <a:spcBef>
                <a:spcPct val="20000"/>
              </a:spcBef>
              <a:spcAft>
                <a:spcPts val="0"/>
              </a:spcAft>
              <a:buClr>
                <a:schemeClr val="accent2">
                  <a:lumMod val="50000"/>
                </a:schemeClr>
              </a:buClr>
              <a:buSzTx/>
              <a:buFont typeface="Wingdings" pitchFamily="2" charset="2"/>
              <a:buChar char="v"/>
              <a:tabLst/>
              <a:defRPr/>
            </a:pPr>
            <a:r>
              <a:rPr kumimoji="0" lang="tr-TR" b="0" i="1"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F</a:t>
            </a:r>
            <a:r>
              <a:rPr kumimoji="0" lang="en-US" b="0" i="1" u="none" strike="noStrike" kern="1200" cap="none" spc="0" normalizeH="0" baseline="0" noProof="0" dirty="0" err="1" smtClean="0">
                <a:ln>
                  <a:noFill/>
                </a:ln>
                <a:solidFill>
                  <a:srgbClr val="002060"/>
                </a:solidFill>
                <a:effectLst/>
                <a:uLnTx/>
                <a:uFillTx/>
                <a:latin typeface="Times New Roman" pitchFamily="18" charset="0"/>
                <a:cs typeface="Times New Roman" pitchFamily="18" charset="0"/>
              </a:rPr>
              <a:t>unctional</a:t>
            </a:r>
            <a:r>
              <a:rPr kumimoji="0" lang="en-US" b="0" i="1"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group</a:t>
            </a:r>
            <a:r>
              <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region</a:t>
            </a:r>
            <a:r>
              <a:rPr kumimoji="0" lang="tr-TR" b="0" i="0" u="none" strike="noStrike" kern="1200" cap="none" spc="0" normalizeH="0" baseline="0" noProof="0" dirty="0" smtClean="0">
                <a:ln>
                  <a:noFill/>
                </a:ln>
                <a:solidFill>
                  <a:srgbClr val="002060"/>
                </a:solidFill>
                <a:effectLst/>
                <a:uLnTx/>
                <a:uFillTx/>
                <a:latin typeface="Times New Roman" pitchFamily="18" charset="0"/>
                <a:cs typeface="Times New Roman" pitchFamily="18" charset="0"/>
              </a:rPr>
              <a:t> 1200-3600 cm</a:t>
            </a:r>
            <a:r>
              <a:rPr kumimoji="0" lang="tr-TR" b="0" i="0" u="none" strike="sngStrike" kern="1200" cap="none" spc="0" normalizeH="0" baseline="30000" noProof="0" dirty="0" smtClean="0">
                <a:ln>
                  <a:noFill/>
                </a:ln>
                <a:solidFill>
                  <a:srgbClr val="002060"/>
                </a:solidFill>
                <a:effectLst/>
                <a:uLnTx/>
                <a:uFillTx/>
                <a:latin typeface="Times New Roman" pitchFamily="18" charset="0"/>
                <a:cs typeface="Times New Roman" pitchFamily="18" charset="0"/>
              </a:rPr>
              <a:t>-</a:t>
            </a:r>
            <a:r>
              <a:rPr kumimoji="0" lang="tr-TR" sz="2800" b="0" i="0" u="none" strike="sngStrike" kern="1200" cap="none" spc="0" normalizeH="0" baseline="30000" noProof="0" dirty="0" smtClean="0">
                <a:ln>
                  <a:noFill/>
                </a:ln>
                <a:solidFill>
                  <a:srgbClr val="002060"/>
                </a:solidFill>
                <a:effectLst/>
                <a:uLnTx/>
                <a:uFillTx/>
                <a:latin typeface="Times New Roman" pitchFamily="18" charset="0"/>
                <a:cs typeface="Times New Roman" pitchFamily="18" charset="0"/>
              </a:rPr>
              <a:t>1</a:t>
            </a:r>
            <a:endParaRPr kumimoji="0" lang="tr-TR" sz="2800" b="0"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ADA3556E-146A-4CA2-812B-F6B9DDE55D47}" type="slidenum">
              <a:rPr lang="en-US" smtClean="0"/>
              <a:pPr/>
              <a:t>6</a:t>
            </a:fld>
            <a:endParaRPr lang="en-US"/>
          </a:p>
        </p:txBody>
      </p:sp>
      <p:pic>
        <p:nvPicPr>
          <p:cNvPr id="6" name="Picture 2"/>
          <p:cNvPicPr>
            <a:picLocks noChangeAspect="1" noChangeArrowheads="1"/>
          </p:cNvPicPr>
          <p:nvPr/>
        </p:nvPicPr>
        <p:blipFill>
          <a:blip r:embed="rId2"/>
          <a:srcRect/>
          <a:stretch>
            <a:fillRect/>
          </a:stretch>
        </p:blipFill>
        <p:spPr bwMode="auto">
          <a:xfrm>
            <a:off x="838200" y="2209800"/>
            <a:ext cx="74571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7</a:t>
            </a:fld>
            <a:endParaRPr lang="en-US"/>
          </a:p>
        </p:txBody>
      </p:sp>
      <p:pic>
        <p:nvPicPr>
          <p:cNvPr id="3" name="Picture 2" descr="fig2 disp IR_spect.jpg"/>
          <p:cNvPicPr>
            <a:picLocks noChangeAspect="1" noChangeArrowheads="1"/>
          </p:cNvPicPr>
          <p:nvPr/>
        </p:nvPicPr>
        <p:blipFill>
          <a:blip r:embed="rId2"/>
          <a:srcRect/>
          <a:stretch>
            <a:fillRect/>
          </a:stretch>
        </p:blipFill>
        <p:spPr bwMode="auto">
          <a:xfrm>
            <a:off x="1066800" y="457200"/>
            <a:ext cx="6786578" cy="3467324"/>
          </a:xfrm>
          <a:prstGeom prst="rect">
            <a:avLst/>
          </a:prstGeom>
          <a:noFill/>
        </p:spPr>
      </p:pic>
      <p:sp>
        <p:nvSpPr>
          <p:cNvPr id="4" name="Rectangle 3"/>
          <p:cNvSpPr/>
          <p:nvPr/>
        </p:nvSpPr>
        <p:spPr>
          <a:xfrm>
            <a:off x="1905000" y="5943600"/>
            <a:ext cx="6000792" cy="369332"/>
          </a:xfrm>
          <a:prstGeom prst="rect">
            <a:avLst/>
          </a:prstGeom>
        </p:spPr>
        <p:txBody>
          <a:bodyPr wrap="square">
            <a:spAutoFit/>
          </a:bodyPr>
          <a:lstStyle/>
          <a:p>
            <a:r>
              <a:rPr lang="en-US" b="1" dirty="0"/>
              <a:t>block diagram of a classic dispersive IR spectrometer</a:t>
            </a:r>
            <a:endParaRPr lang="ar-IQ" b="1" dirty="0"/>
          </a:p>
        </p:txBody>
      </p:sp>
      <p:pic>
        <p:nvPicPr>
          <p:cNvPr id="5" name="Picture 4" descr="http://www.chemicool.com/img1/graphics/ir.gif"/>
          <p:cNvPicPr>
            <a:picLocks noChangeAspect="1" noChangeArrowheads="1"/>
          </p:cNvPicPr>
          <p:nvPr/>
        </p:nvPicPr>
        <p:blipFill>
          <a:blip r:embed="rId3"/>
          <a:srcRect/>
          <a:stretch>
            <a:fillRect/>
          </a:stretch>
        </p:blipFill>
        <p:spPr bwMode="auto">
          <a:xfrm>
            <a:off x="1752600" y="3886200"/>
            <a:ext cx="4943475" cy="17907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A3556E-146A-4CA2-812B-F6B9DDE55D47}" type="slidenum">
              <a:rPr lang="en-US" smtClean="0"/>
              <a:pPr/>
              <a:t>8</a:t>
            </a:fld>
            <a:endParaRPr lang="en-US"/>
          </a:p>
        </p:txBody>
      </p:sp>
      <p:pic>
        <p:nvPicPr>
          <p:cNvPr id="4" name="Picture 2" descr="http://faculty.sdmiramar.edu/fgarces/labmatters/instruments/ftir/Pic_FTIR/FTIR_inst.jpg"/>
          <p:cNvPicPr>
            <a:picLocks noChangeAspect="1" noChangeArrowheads="1"/>
          </p:cNvPicPr>
          <p:nvPr/>
        </p:nvPicPr>
        <p:blipFill>
          <a:blip r:embed="rId2"/>
          <a:srcRect/>
          <a:stretch>
            <a:fillRect/>
          </a:stretch>
        </p:blipFill>
        <p:spPr bwMode="auto">
          <a:xfrm>
            <a:off x="533400" y="152400"/>
            <a:ext cx="5181600" cy="3325421"/>
          </a:xfrm>
          <a:prstGeom prst="rect">
            <a:avLst/>
          </a:prstGeom>
          <a:noFill/>
        </p:spPr>
      </p:pic>
      <p:pic>
        <p:nvPicPr>
          <p:cNvPr id="5" name="Picture 11"/>
          <p:cNvPicPr>
            <a:picLocks noChangeAspect="1" noChangeArrowheads="1"/>
          </p:cNvPicPr>
          <p:nvPr/>
        </p:nvPicPr>
        <p:blipFill>
          <a:blip r:embed="rId3"/>
          <a:srcRect l="8785" t="11719" r="7759" b="12109"/>
          <a:stretch>
            <a:fillRect/>
          </a:stretch>
        </p:blipFill>
        <p:spPr bwMode="auto">
          <a:xfrm>
            <a:off x="3733800" y="3752680"/>
            <a:ext cx="4800600" cy="2876720"/>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381000"/>
            <a:ext cx="8143056" cy="44611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b="0" i="0" u="none" strike="noStrike" kern="1200" cap="none" spc="0" normalizeH="0" baseline="0" noProof="0" dirty="0" smtClean="0">
                <a:ln>
                  <a:noFill/>
                </a:ln>
                <a:solidFill>
                  <a:schemeClr val="accent2">
                    <a:lumMod val="50000"/>
                  </a:schemeClr>
                </a:solidFill>
                <a:effectLst/>
                <a:uLnTx/>
                <a:uFillTx/>
                <a:latin typeface="Times New Roman" pitchFamily="18" charset="0"/>
                <a:ea typeface="+mj-ea"/>
                <a:cs typeface="Times New Roman" pitchFamily="18" charset="0"/>
              </a:rPr>
              <a:t>Two types of instrumentations are used to obtain IR spectrum;</a:t>
            </a:r>
            <a:endParaRPr kumimoji="0" lang="tr-TR" b="0" i="0" u="none" strike="noStrike" kern="1200" cap="none" spc="0" normalizeH="0" baseline="0" noProof="0" dirty="0">
              <a:ln>
                <a:noFill/>
              </a:ln>
              <a:solidFill>
                <a:schemeClr val="accent2">
                  <a:lumMod val="50000"/>
                </a:schemeClr>
              </a:solidFill>
              <a:effectLst/>
              <a:uLnTx/>
              <a:uFillTx/>
              <a:latin typeface="Times New Roman" pitchFamily="18" charset="0"/>
              <a:ea typeface="+mj-ea"/>
              <a:cs typeface="Times New Roman" pitchFamily="18" charset="0"/>
            </a:endParaRPr>
          </a:p>
        </p:txBody>
      </p:sp>
      <p:sp>
        <p:nvSpPr>
          <p:cNvPr id="3" name="Subtitle 2"/>
          <p:cNvSpPr txBox="1">
            <a:spLocks/>
          </p:cNvSpPr>
          <p:nvPr/>
        </p:nvSpPr>
        <p:spPr>
          <a:xfrm>
            <a:off x="685800" y="1066800"/>
            <a:ext cx="7854696" cy="914400"/>
          </a:xfrm>
          <a:prstGeom prst="rect">
            <a:avLst/>
          </a:prstGeom>
        </p:spPr>
        <p:txBody>
          <a:bodyPr/>
          <a:lstStyle/>
          <a:p>
            <a:pPr marL="457200" marR="45720" lvl="4" indent="-457200" algn="l" defTabSz="914400" rtl="0" eaLnBrk="1" fontAlgn="auto" latinLnBrk="0" hangingPunct="1">
              <a:lnSpc>
                <a:spcPct val="100000"/>
              </a:lnSpc>
              <a:spcBef>
                <a:spcPct val="20000"/>
              </a:spcBef>
              <a:spcAft>
                <a:spcPts val="0"/>
              </a:spcAft>
              <a:buClr>
                <a:schemeClr val="accent2">
                  <a:lumMod val="50000"/>
                </a:schemeClr>
              </a:buClr>
              <a:buSzPct val="95000"/>
              <a:buFont typeface="Wingdings" pitchFamily="2" charset="2"/>
              <a:buChar char="Ø"/>
              <a:tabLst/>
              <a:defRPr/>
            </a:pPr>
            <a:r>
              <a:rPr kumimoji="0" lang="tr-TR"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Dispersive Type </a:t>
            </a:r>
          </a:p>
          <a:p>
            <a:pPr marL="457200" marR="45720" lvl="4" indent="-457200" algn="l" defTabSz="914400" rtl="0" eaLnBrk="1" fontAlgn="auto" latinLnBrk="0" hangingPunct="1">
              <a:lnSpc>
                <a:spcPct val="100000"/>
              </a:lnSpc>
              <a:spcBef>
                <a:spcPct val="20000"/>
              </a:spcBef>
              <a:spcAft>
                <a:spcPts val="0"/>
              </a:spcAft>
              <a:buClr>
                <a:schemeClr val="accent2">
                  <a:lumMod val="50000"/>
                </a:schemeClr>
              </a:buClr>
              <a:buSzPct val="95000"/>
              <a:buFont typeface="Wingdings" pitchFamily="2" charset="2"/>
              <a:buChar char="Ø"/>
              <a:tabLst/>
              <a:defRPr/>
            </a:pPr>
            <a:r>
              <a:rPr kumimoji="0" lang="en-US"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Fourier Transform Infrared (FTIR)</a:t>
            </a:r>
            <a:endParaRPr kumimoji="0" lang="tr-TR" b="0"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b="0" i="0" u="none" strike="noStrike" kern="1200" cap="none" spc="0" normalizeH="0" baseline="0" noProof="0" dirty="0">
              <a:ln>
                <a:noFill/>
              </a:ln>
              <a:solidFill>
                <a:srgbClr val="002060"/>
              </a:solidFill>
              <a:effectLst/>
              <a:uLnTx/>
              <a:uFillTx/>
              <a:latin typeface="+mn-lt"/>
              <a:ea typeface="+mn-ea"/>
              <a:cs typeface="+mn-cs"/>
            </a:endParaRPr>
          </a:p>
        </p:txBody>
      </p:sp>
      <p:pic>
        <p:nvPicPr>
          <p:cNvPr id="4" name="Picture 2"/>
          <p:cNvPicPr>
            <a:picLocks noChangeAspect="1" noChangeArrowheads="1"/>
          </p:cNvPicPr>
          <p:nvPr/>
        </p:nvPicPr>
        <p:blipFill>
          <a:blip r:embed="rId2" cstate="print"/>
          <a:srcRect/>
          <a:stretch>
            <a:fillRect/>
          </a:stretch>
        </p:blipFill>
        <p:spPr bwMode="auto">
          <a:xfrm>
            <a:off x="381000" y="3352800"/>
            <a:ext cx="3677253" cy="2743200"/>
          </a:xfrm>
          <a:prstGeom prst="rect">
            <a:avLst/>
          </a:prstGeom>
          <a:ln>
            <a:noFill/>
          </a:ln>
          <a:effectLst>
            <a:outerShdw blurRad="292100" dist="139700" dir="2700000" algn="tl" rotWithShape="0">
              <a:srgbClr val="333333">
                <a:alpha val="65000"/>
              </a:srgbClr>
            </a:outerShdw>
          </a:effectLst>
        </p:spPr>
      </p:pic>
      <p:sp>
        <p:nvSpPr>
          <p:cNvPr id="5" name="4 Dikdörtgen"/>
          <p:cNvSpPr/>
          <p:nvPr/>
        </p:nvSpPr>
        <p:spPr>
          <a:xfrm>
            <a:off x="914400" y="2514600"/>
            <a:ext cx="2895600" cy="584775"/>
          </a:xfrm>
          <a:prstGeom prst="rect">
            <a:avLst/>
          </a:prstGeom>
        </p:spPr>
        <p:txBody>
          <a:bodyPr wrap="square">
            <a:spAutoFit/>
          </a:bodyPr>
          <a:lstStyle/>
          <a:p>
            <a:pPr marL="457200" indent="-457200">
              <a:buClr>
                <a:schemeClr val="accent2">
                  <a:lumMod val="50000"/>
                </a:schemeClr>
              </a:buClr>
            </a:pPr>
            <a:r>
              <a:rPr lang="tr-TR" sz="1600" dirty="0" err="1" smtClean="0">
                <a:solidFill>
                  <a:srgbClr val="002060"/>
                </a:solidFill>
                <a:latin typeface="Times New Roman" pitchFamily="18" charset="0"/>
                <a:cs typeface="Times New Roman" pitchFamily="18" charset="0"/>
              </a:rPr>
              <a:t>Having</a:t>
            </a:r>
            <a:r>
              <a:rPr lang="tr-TR" sz="1600" dirty="0" smtClean="0">
                <a:solidFill>
                  <a:srgbClr val="002060"/>
                </a:solidFill>
                <a:latin typeface="Times New Roman" pitchFamily="18" charset="0"/>
                <a:cs typeface="Times New Roman" pitchFamily="18" charset="0"/>
              </a:rPr>
              <a:t> a </a:t>
            </a:r>
            <a:r>
              <a:rPr lang="tr-TR" sz="1600" dirty="0" err="1" smtClean="0">
                <a:solidFill>
                  <a:srgbClr val="002060"/>
                </a:solidFill>
                <a:latin typeface="Times New Roman" pitchFamily="18" charset="0"/>
                <a:cs typeface="Times New Roman" pitchFamily="18" charset="0"/>
              </a:rPr>
              <a:t>filter</a:t>
            </a:r>
            <a:r>
              <a:rPr lang="tr-TR" sz="1600" dirty="0" smtClean="0">
                <a:solidFill>
                  <a:srgbClr val="002060"/>
                </a:solidFill>
                <a:latin typeface="Times New Roman" pitchFamily="18" charset="0"/>
                <a:cs typeface="Times New Roman" pitchFamily="18" charset="0"/>
              </a:rPr>
              <a:t> </a:t>
            </a:r>
            <a:r>
              <a:rPr lang="tr-TR" sz="1600" dirty="0" err="1" smtClean="0">
                <a:solidFill>
                  <a:srgbClr val="002060"/>
                </a:solidFill>
                <a:latin typeface="Times New Roman" pitchFamily="18" charset="0"/>
                <a:cs typeface="Times New Roman" pitchFamily="18" charset="0"/>
              </a:rPr>
              <a:t>or</a:t>
            </a:r>
            <a:r>
              <a:rPr lang="tr-TR" sz="1600" dirty="0" smtClean="0">
                <a:solidFill>
                  <a:srgbClr val="002060"/>
                </a:solidFill>
                <a:latin typeface="Times New Roman" pitchFamily="18" charset="0"/>
                <a:cs typeface="Times New Roman" pitchFamily="18" charset="0"/>
              </a:rPr>
              <a:t> </a:t>
            </a:r>
            <a:r>
              <a:rPr lang="tr-TR" sz="1600" dirty="0" err="1" smtClean="0">
                <a:solidFill>
                  <a:srgbClr val="002060"/>
                </a:solidFill>
                <a:latin typeface="Times New Roman" pitchFamily="18" charset="0"/>
                <a:cs typeface="Times New Roman" pitchFamily="18" charset="0"/>
              </a:rPr>
              <a:t>grating</a:t>
            </a:r>
            <a:r>
              <a:rPr lang="tr-TR" sz="1600" dirty="0" smtClean="0">
                <a:solidFill>
                  <a:srgbClr val="002060"/>
                </a:solidFill>
                <a:latin typeface="Times New Roman" pitchFamily="18" charset="0"/>
                <a:cs typeface="Times New Roman" pitchFamily="18" charset="0"/>
              </a:rPr>
              <a:t> </a:t>
            </a:r>
            <a:r>
              <a:rPr lang="tr-TR" sz="1600" dirty="0" err="1" smtClean="0">
                <a:solidFill>
                  <a:srgbClr val="002060"/>
                </a:solidFill>
                <a:latin typeface="Times New Roman" pitchFamily="18" charset="0"/>
                <a:cs typeface="Times New Roman" pitchFamily="18" charset="0"/>
              </a:rPr>
              <a:t>monochromator</a:t>
            </a:r>
            <a:r>
              <a:rPr lang="en-US" sz="1600" dirty="0" smtClean="0">
                <a:solidFill>
                  <a:srgbClr val="002060"/>
                </a:solidFill>
                <a:latin typeface="Times New Roman" pitchFamily="18" charset="0"/>
                <a:cs typeface="Times New Roman" pitchFamily="18" charset="0"/>
              </a:rPr>
              <a:t> </a:t>
            </a:r>
            <a:endParaRPr lang="tr-TR" sz="1600" dirty="0">
              <a:solidFill>
                <a:srgbClr val="002060"/>
              </a:solidFill>
              <a:latin typeface="Times New Roman" pitchFamily="18" charset="0"/>
              <a:cs typeface="Times New Roman" pitchFamily="18" charset="0"/>
            </a:endParaRPr>
          </a:p>
        </p:txBody>
      </p:sp>
      <p:sp>
        <p:nvSpPr>
          <p:cNvPr id="9" name="Slide Number Placeholder 8"/>
          <p:cNvSpPr>
            <a:spLocks noGrp="1"/>
          </p:cNvSpPr>
          <p:nvPr>
            <p:ph type="sldNum" sz="quarter" idx="12"/>
          </p:nvPr>
        </p:nvSpPr>
        <p:spPr/>
        <p:txBody>
          <a:bodyPr/>
          <a:lstStyle/>
          <a:p>
            <a:fld id="{ADA3556E-146A-4CA2-812B-F6B9DDE55D47}" type="slidenum">
              <a:rPr lang="en-US" smtClean="0"/>
              <a:pPr/>
              <a:t>9</a:t>
            </a:fld>
            <a:endParaRPr lang="en-US"/>
          </a:p>
        </p:txBody>
      </p:sp>
      <p:pic>
        <p:nvPicPr>
          <p:cNvPr id="15362" name="Picture 2" descr="http://www.analyticalspectroscopy.net/ap3_html_m4ead8c48.png"/>
          <p:cNvPicPr>
            <a:picLocks noChangeAspect="1" noChangeArrowheads="1"/>
          </p:cNvPicPr>
          <p:nvPr/>
        </p:nvPicPr>
        <p:blipFill>
          <a:blip r:embed="rId3"/>
          <a:srcRect/>
          <a:stretch>
            <a:fillRect/>
          </a:stretch>
        </p:blipFill>
        <p:spPr bwMode="auto">
          <a:xfrm>
            <a:off x="4876800" y="3657600"/>
            <a:ext cx="3733800" cy="263769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TotalTime>
  <Words>427</Words>
  <Application>Microsoft Office PowerPoint</Application>
  <PresentationFormat>On-screen Show (4:3)</PresentationFormat>
  <Paragraphs>140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INFRA RED ABSORPTION SPECTROSCOPY </vt:lpstr>
      <vt:lpstr>Slide 2</vt:lpstr>
      <vt:lpstr>Energy Levels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Chemistry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Tahseen</dc:creator>
  <cp:lastModifiedBy>dell</cp:lastModifiedBy>
  <cp:revision>16</cp:revision>
  <dcterms:created xsi:type="dcterms:W3CDTF">2015-11-08T19:06:02Z</dcterms:created>
  <dcterms:modified xsi:type="dcterms:W3CDTF">2017-04-15T20:16:22Z</dcterms:modified>
</cp:coreProperties>
</file>